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Microsoft JhengHei" panose="020B0604030504040204" pitchFamily="34" charset="-120"/>
      <p:regular r:id="rId26"/>
      <p:bold r:id="rId27"/>
    </p:embeddedFont>
    <p:embeddedFont>
      <p:font typeface="Calibri" panose="020F0502020204030204" pitchFamily="34" charset="0"/>
      <p:regular r:id="rId28"/>
      <p:bold r:id="rId29"/>
      <p:italic r:id="rId30"/>
      <p:boldItalic r:id="rId31"/>
    </p:embeddedFont>
    <p:embeddedFont>
      <p:font typeface="Helvetica Neue" panose="02020500000000000000"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i5YjuHPf1VToj/GXVqoijL5+Jj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B1FEBE-8A40-4B0B-A055-EEEE64A0B891}">
  <a:tblStyle styleId="{96B1FEBE-8A40-4B0B-A055-EEEE64A0B89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61" autoAdjust="0"/>
  </p:normalViewPr>
  <p:slideViewPr>
    <p:cSldViewPr snapToGrid="0">
      <p:cViewPr varScale="1">
        <p:scale>
          <a:sx n="54" d="100"/>
          <a:sy n="54"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121" name="Google Shape;12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另外我們對重要保持客戶進行分群，其中可以發現重要保持客戶主要偏向中壯年族群。</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a:latin typeface="Microsoft JhengHei"/>
                <a:ea typeface="Microsoft JhengHei"/>
                <a:cs typeface="Microsoft JhengHei"/>
                <a:sym typeface="Microsoft JhengHei"/>
              </a:rPr>
              <a:t>在每日消費時段中</a:t>
            </a:r>
            <a:r>
              <a:rPr lang="zh-TW" b="0" i="0" u="none" strike="noStrike">
                <a:solidFill>
                  <a:srgbClr val="000000"/>
                </a:solidFill>
                <a:latin typeface="Microsoft JhengHei"/>
                <a:ea typeface="Microsoft JhengHei"/>
                <a:cs typeface="Microsoft JhengHei"/>
                <a:sym typeface="Microsoft JhengHei"/>
              </a:rPr>
              <a:t>，各群間有明顯差異，</a:t>
            </a:r>
            <a:r>
              <a:rPr lang="zh-TW">
                <a:solidFill>
                  <a:srgbClr val="000000"/>
                </a:solidFill>
                <a:latin typeface="Microsoft JhengHei"/>
                <a:ea typeface="Microsoft JhengHei"/>
                <a:cs typeface="Microsoft JhengHei"/>
                <a:sym typeface="Microsoft JhengHei"/>
              </a:rPr>
              <a:t>其中</a:t>
            </a:r>
            <a:r>
              <a:rPr lang="zh-TW" b="0" i="0" u="none" strike="noStrike">
                <a:solidFill>
                  <a:srgbClr val="000000"/>
                </a:solidFill>
                <a:latin typeface="Microsoft JhengHei"/>
                <a:ea typeface="Microsoft JhengHei"/>
                <a:cs typeface="Microsoft JhengHei"/>
                <a:sym typeface="Microsoft JhengHei"/>
              </a:rPr>
              <a:t>第1群</a:t>
            </a:r>
            <a:r>
              <a:rPr lang="zh-TW">
                <a:solidFill>
                  <a:srgbClr val="000000"/>
                </a:solidFill>
                <a:latin typeface="Microsoft JhengHei"/>
                <a:ea typeface="Microsoft JhengHei"/>
                <a:cs typeface="Microsoft JhengHei"/>
                <a:sym typeface="Microsoft JhengHei"/>
              </a:rPr>
              <a:t>顧客</a:t>
            </a:r>
            <a:r>
              <a:rPr lang="zh-TW" b="0" i="0" u="none" strike="noStrike">
                <a:solidFill>
                  <a:srgbClr val="000000"/>
                </a:solidFill>
                <a:latin typeface="Microsoft JhengHei"/>
                <a:ea typeface="Microsoft JhengHei"/>
                <a:cs typeface="Microsoft JhengHei"/>
                <a:sym typeface="Microsoft JhengHei"/>
              </a:rPr>
              <a:t>的消費時段主要以早上8點~11點與下午5點~晚上9點之間。夜間消費主要以第2群</a:t>
            </a:r>
            <a:r>
              <a:rPr lang="zh-TW">
                <a:solidFill>
                  <a:srgbClr val="000000"/>
                </a:solidFill>
                <a:latin typeface="Microsoft JhengHei"/>
                <a:ea typeface="Microsoft JhengHei"/>
                <a:cs typeface="Microsoft JhengHei"/>
                <a:sym typeface="Microsoft JhengHei"/>
              </a:rPr>
              <a:t>顧客</a:t>
            </a:r>
            <a:r>
              <a:rPr lang="zh-TW" b="0" i="0" u="none" strike="noStrike">
                <a:solidFill>
                  <a:srgbClr val="000000"/>
                </a:solidFill>
                <a:latin typeface="Microsoft JhengHei"/>
                <a:ea typeface="Microsoft JhengHei"/>
                <a:cs typeface="Microsoft JhengHei"/>
                <a:sym typeface="Microsoft JhengHei"/>
              </a:rPr>
              <a:t>為主。</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而從購買商品部分來看，各群之間主要購買的商品有些微的不同。其中第0群的顧客有購買寵物食品，而第2群的顧客則是有購買嬰兒食品。</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由於重要保持客戶曾經是很有價值的顧客，為了瞭解他們</a:t>
            </a:r>
            <a:r>
              <a:rPr lang="zh-TW">
                <a:solidFill>
                  <a:srgbClr val="000000"/>
                </a:solidFill>
                <a:latin typeface="Microsoft JhengHei"/>
                <a:ea typeface="Microsoft JhengHei"/>
                <a:cs typeface="Microsoft JhengHei"/>
                <a:sym typeface="Microsoft JhengHei"/>
              </a:rPr>
              <a:t>最近不來商店</a:t>
            </a:r>
            <a:r>
              <a:rPr lang="zh-TW" b="0" i="0" u="none" strike="noStrike">
                <a:solidFill>
                  <a:srgbClr val="000000"/>
                </a:solidFill>
                <a:latin typeface="Microsoft JhengHei"/>
                <a:ea typeface="Microsoft JhengHei"/>
                <a:cs typeface="Microsoft JhengHei"/>
                <a:sym typeface="Microsoft JhengHei"/>
              </a:rPr>
              <a:t>消費的原因，</a:t>
            </a:r>
            <a:r>
              <a:rPr lang="zh-TW">
                <a:solidFill>
                  <a:srgbClr val="000000"/>
                </a:solidFill>
                <a:latin typeface="Microsoft JhengHei"/>
                <a:ea typeface="Microsoft JhengHei"/>
                <a:cs typeface="Microsoft JhengHei"/>
                <a:sym typeface="Microsoft JhengHei"/>
              </a:rPr>
              <a:t>我們</a:t>
            </a:r>
            <a:r>
              <a:rPr lang="zh-TW" b="0" i="0" u="none" strike="noStrike">
                <a:solidFill>
                  <a:srgbClr val="000000"/>
                </a:solidFill>
                <a:latin typeface="Microsoft JhengHei"/>
                <a:ea typeface="Microsoft JhengHei"/>
                <a:cs typeface="Microsoft JhengHei"/>
                <a:sym typeface="Microsoft JhengHei"/>
              </a:rPr>
              <a:t>除了</a:t>
            </a:r>
            <a:r>
              <a:rPr lang="zh-TW">
                <a:solidFill>
                  <a:srgbClr val="000000"/>
                </a:solidFill>
                <a:latin typeface="Microsoft JhengHei"/>
                <a:ea typeface="Microsoft JhengHei"/>
                <a:cs typeface="Microsoft JhengHei"/>
                <a:sym typeface="Microsoft JhengHei"/>
              </a:rPr>
              <a:t>可以</a:t>
            </a:r>
            <a:r>
              <a:rPr lang="zh-TW" b="0" i="0" u="none" strike="noStrike">
                <a:solidFill>
                  <a:srgbClr val="000000"/>
                </a:solidFill>
                <a:latin typeface="Microsoft JhengHei"/>
                <a:ea typeface="Microsoft JhengHei"/>
                <a:cs typeface="Microsoft JhengHei"/>
                <a:sym typeface="Microsoft JhengHei"/>
              </a:rPr>
              <a:t>寄送關心信或提供新產品資訊外，可以針對顧客感興趣的商品，制定促銷活動。</a:t>
            </a:r>
            <a:r>
              <a:rPr lang="zh-TW">
                <a:solidFill>
                  <a:srgbClr val="000000"/>
                </a:solidFill>
                <a:latin typeface="Microsoft JhengHei"/>
                <a:ea typeface="Microsoft JhengHei"/>
                <a:cs typeface="Microsoft JhengHei"/>
                <a:sym typeface="Microsoft JhengHei"/>
              </a:rPr>
              <a:t>接下來由芷如說明歷史交易資料的概況</a:t>
            </a:r>
            <a:endParaRPr b="0"/>
          </a:p>
          <a:p>
            <a:pPr marL="0" lvl="0" indent="0" algn="l" rtl="0">
              <a:spcBef>
                <a:spcPts val="0"/>
              </a:spcBef>
              <a:spcAft>
                <a:spcPts val="0"/>
              </a:spcAft>
              <a:buNone/>
            </a:pPr>
            <a:br>
              <a:rPr lang="zh-TW"/>
            </a:br>
            <a:br>
              <a:rPr lang="zh-TW"/>
            </a:br>
            <a:endParaRPr/>
          </a:p>
        </p:txBody>
      </p:sp>
      <p:sp>
        <p:nvSpPr>
          <p:cNvPr id="398" name="Google Shape;39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440" name="Google Shape;44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zh-TW" b="0" i="0" u="none" strike="noStrike" dirty="0">
                <a:solidFill>
                  <a:srgbClr val="000000"/>
                </a:solidFill>
                <a:latin typeface="Arial"/>
                <a:ea typeface="Arial"/>
                <a:cs typeface="Arial"/>
                <a:sym typeface="Arial"/>
              </a:rPr>
              <a:t>在</a:t>
            </a:r>
            <a:r>
              <a:rPr lang="zh-TW" dirty="0">
                <a:solidFill>
                  <a:srgbClr val="000000"/>
                </a:solidFill>
                <a:latin typeface="Arial"/>
                <a:ea typeface="Arial"/>
                <a:cs typeface="Arial"/>
                <a:sym typeface="Arial"/>
              </a:rPr>
              <a:t>許多的</a:t>
            </a:r>
            <a:r>
              <a:rPr lang="zh-TW" b="0" i="0" u="none" strike="noStrike" dirty="0">
                <a:solidFill>
                  <a:srgbClr val="000000"/>
                </a:solidFill>
                <a:latin typeface="Arial"/>
                <a:ea typeface="Arial"/>
                <a:cs typeface="Arial"/>
                <a:sym typeface="Arial"/>
              </a:rPr>
              <a:t>商品中，我們要如何決定商品擺放位置，或制定所有顧客都適用的優惠活動，以提升商品被購買的機率呢?</a:t>
            </a:r>
            <a:endParaRPr b="0" dirty="0"/>
          </a:p>
          <a:p>
            <a:pPr marL="0" lvl="0" indent="0" algn="just" rtl="0">
              <a:spcBef>
                <a:spcPts val="0"/>
              </a:spcBef>
              <a:spcAft>
                <a:spcPts val="0"/>
              </a:spcAft>
              <a:buNone/>
            </a:pPr>
            <a:r>
              <a:rPr lang="zh-TW" b="0" i="0" u="none" strike="noStrike" dirty="0">
                <a:solidFill>
                  <a:srgbClr val="000000"/>
                </a:solidFill>
                <a:latin typeface="Arial"/>
                <a:ea typeface="Arial"/>
                <a:cs typeface="Arial"/>
                <a:sym typeface="Arial"/>
              </a:rPr>
              <a:t>這時候我們可以使用關聯性分析，來達到我們的目的。所謂的關聯性分析就是指購物籃分析，</a:t>
            </a:r>
            <a:r>
              <a:rPr lang="zh-TW" dirty="0">
                <a:solidFill>
                  <a:srgbClr val="000000"/>
                </a:solidFill>
                <a:latin typeface="Arial"/>
                <a:ea typeface="Arial"/>
                <a:cs typeface="Arial"/>
                <a:sym typeface="Arial"/>
              </a:rPr>
              <a:t>我們可以</a:t>
            </a:r>
            <a:r>
              <a:rPr lang="zh-TW" b="0" i="0" u="none" strike="noStrike" dirty="0">
                <a:solidFill>
                  <a:srgbClr val="000000"/>
                </a:solidFill>
                <a:latin typeface="Arial"/>
                <a:ea typeface="Arial"/>
                <a:cs typeface="Arial"/>
                <a:sym typeface="Arial"/>
              </a:rPr>
              <a:t>透過歷史交易</a:t>
            </a:r>
            <a:r>
              <a:rPr lang="zh-TW" altLang="en-US" b="0" i="0" u="none" strike="noStrike" dirty="0">
                <a:solidFill>
                  <a:srgbClr val="000000"/>
                </a:solidFill>
                <a:latin typeface="Arial"/>
                <a:ea typeface="Arial"/>
                <a:cs typeface="Arial"/>
                <a:sym typeface="Arial"/>
              </a:rPr>
              <a:t>，去看說顧客通常會</a:t>
            </a:r>
            <a:r>
              <a:rPr lang="zh-TW" b="0" i="0" u="none" strike="noStrike" dirty="0">
                <a:solidFill>
                  <a:srgbClr val="000000"/>
                </a:solidFill>
                <a:latin typeface="Arial"/>
                <a:ea typeface="Arial"/>
                <a:cs typeface="Arial"/>
                <a:sym typeface="Arial"/>
              </a:rPr>
              <a:t>一起購買哪些商品，</a:t>
            </a:r>
            <a:r>
              <a:rPr lang="zh-TW" altLang="en-US" b="0" i="0" u="none" strike="noStrike" dirty="0">
                <a:solidFill>
                  <a:srgbClr val="000000"/>
                </a:solidFill>
                <a:latin typeface="Arial"/>
                <a:ea typeface="Arial"/>
                <a:cs typeface="Arial"/>
                <a:sym typeface="Arial"/>
              </a:rPr>
              <a:t>這樣子我們就可以找</a:t>
            </a:r>
            <a:r>
              <a:rPr lang="zh-TW" b="0" i="0" u="none" strike="noStrike" dirty="0">
                <a:solidFill>
                  <a:srgbClr val="000000"/>
                </a:solidFill>
                <a:latin typeface="Arial"/>
                <a:ea typeface="Arial"/>
                <a:cs typeface="Arial"/>
                <a:sym typeface="Arial"/>
              </a:rPr>
              <a:t>出商品與商品之間的關聯性。</a:t>
            </a:r>
            <a:endParaRPr b="0" dirty="0"/>
          </a:p>
          <a:p>
            <a:pPr marL="0" lvl="0" indent="0" algn="l" rtl="0">
              <a:spcBef>
                <a:spcPts val="0"/>
              </a:spcBef>
              <a:spcAft>
                <a:spcPts val="0"/>
              </a:spcAft>
              <a:buNone/>
            </a:pPr>
            <a:br>
              <a:rPr lang="zh-TW" dirty="0"/>
            </a:br>
            <a:endParaRPr dirty="0"/>
          </a:p>
        </p:txBody>
      </p:sp>
      <p:sp>
        <p:nvSpPr>
          <p:cNvPr id="454" name="Google Shape;45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zh-TW" b="0" i="0" u="none" strike="noStrike">
                <a:solidFill>
                  <a:srgbClr val="000000"/>
                </a:solidFill>
                <a:latin typeface="Arial"/>
                <a:ea typeface="Arial"/>
                <a:cs typeface="Arial"/>
                <a:sym typeface="Arial"/>
              </a:rPr>
              <a:t>我們採用Apriori演算法進行分析。從表中可以看到義大利麵醬與義大利麵的關聯度(lift)最高。另外透過置信度(confidence)欄位，可以發現顧客購買義大利麵醬後，傾向再購買義大利麵的機率較高。因此基於關聯性分析，我們可以考慮將關聯度較高的商品放置在同一區域，或者是規劃商品組合促銷及提供商品折扣活動，創造新的銷售機會。</a:t>
            </a:r>
            <a:endParaRPr b="0"/>
          </a:p>
          <a:p>
            <a:pPr marL="0" lvl="0" indent="0" algn="just" rtl="0">
              <a:spcBef>
                <a:spcPts val="0"/>
              </a:spcBef>
              <a:spcAft>
                <a:spcPts val="0"/>
              </a:spcAft>
              <a:buNone/>
            </a:pPr>
            <a:br>
              <a:rPr lang="zh-TW" b="0" i="0" u="none" strike="noStrike">
                <a:solidFill>
                  <a:srgbClr val="000000"/>
                </a:solidFill>
                <a:latin typeface="Microsoft JhengHei"/>
                <a:ea typeface="Microsoft JhengHei"/>
                <a:cs typeface="Microsoft JhengHei"/>
                <a:sym typeface="Microsoft JhengHei"/>
              </a:rPr>
            </a:br>
            <a:r>
              <a:rPr lang="zh-TW">
                <a:solidFill>
                  <a:srgbClr val="000000"/>
                </a:solidFill>
                <a:latin typeface="Microsoft JhengHei"/>
                <a:ea typeface="Microsoft JhengHei"/>
                <a:cs typeface="Microsoft JhengHei"/>
                <a:sym typeface="Microsoft JhengHei"/>
              </a:rPr>
              <a:t>我們</a:t>
            </a:r>
            <a:r>
              <a:rPr lang="zh-TW" b="0" i="0" u="none" strike="noStrike">
                <a:solidFill>
                  <a:srgbClr val="000000"/>
                </a:solidFill>
                <a:latin typeface="Arial"/>
                <a:ea typeface="Arial"/>
                <a:cs typeface="Arial"/>
                <a:sym typeface="Arial"/>
              </a:rPr>
              <a:t>除了利用關聯</a:t>
            </a:r>
            <a:r>
              <a:rPr lang="zh-TW">
                <a:solidFill>
                  <a:srgbClr val="000000"/>
                </a:solidFill>
                <a:latin typeface="Arial"/>
                <a:ea typeface="Arial"/>
                <a:cs typeface="Arial"/>
                <a:sym typeface="Arial"/>
              </a:rPr>
              <a:t>性</a:t>
            </a:r>
            <a:r>
              <a:rPr lang="zh-TW" b="0" i="0" u="none" strike="noStrike">
                <a:solidFill>
                  <a:srgbClr val="000000"/>
                </a:solidFill>
                <a:latin typeface="Arial"/>
                <a:ea typeface="Arial"/>
                <a:cs typeface="Arial"/>
                <a:sym typeface="Arial"/>
              </a:rPr>
              <a:t>分析</a:t>
            </a:r>
            <a:r>
              <a:rPr lang="zh-TW">
                <a:solidFill>
                  <a:srgbClr val="000000"/>
                </a:solidFill>
                <a:latin typeface="Arial"/>
                <a:ea typeface="Arial"/>
                <a:cs typeface="Arial"/>
                <a:sym typeface="Arial"/>
              </a:rPr>
              <a:t>去分析</a:t>
            </a:r>
            <a:r>
              <a:rPr lang="zh-TW" b="0" i="0" u="none" strike="noStrike">
                <a:solidFill>
                  <a:srgbClr val="000000"/>
                </a:solidFill>
                <a:latin typeface="Arial"/>
                <a:ea typeface="Arial"/>
                <a:cs typeface="Arial"/>
                <a:sym typeface="Arial"/>
              </a:rPr>
              <a:t>歷史交易資料</a:t>
            </a:r>
            <a:r>
              <a:rPr lang="zh-TW">
                <a:solidFill>
                  <a:srgbClr val="000000"/>
                </a:solidFill>
                <a:latin typeface="Arial"/>
                <a:ea typeface="Arial"/>
                <a:cs typeface="Arial"/>
                <a:sym typeface="Arial"/>
              </a:rPr>
              <a:t>外</a:t>
            </a:r>
            <a:r>
              <a:rPr lang="zh-TW" b="0" i="0" u="none" strike="noStrike">
                <a:solidFill>
                  <a:srgbClr val="000000"/>
                </a:solidFill>
                <a:latin typeface="Arial"/>
                <a:ea typeface="Arial"/>
                <a:cs typeface="Arial"/>
                <a:sym typeface="Arial"/>
              </a:rPr>
              <a:t>，還可以透過推薦系統的方法進行分析。接下來會由芷如介紹推薦系統的分析方法。</a:t>
            </a:r>
            <a:endParaRPr b="0"/>
          </a:p>
          <a:p>
            <a:pPr marL="0" lvl="0" indent="0" algn="just" rtl="0">
              <a:spcBef>
                <a:spcPts val="0"/>
              </a:spcBef>
              <a:spcAft>
                <a:spcPts val="0"/>
              </a:spcAft>
              <a:buNone/>
            </a:pPr>
            <a:endParaRPr sz="1800">
              <a:solidFill>
                <a:srgbClr val="000000"/>
              </a:solidFill>
              <a:latin typeface="Microsoft JhengHei"/>
              <a:ea typeface="Microsoft JhengHei"/>
              <a:cs typeface="Microsoft JhengHei"/>
              <a:sym typeface="Microsoft JhengHei"/>
            </a:endParaRPr>
          </a:p>
          <a:p>
            <a:pPr marL="0" lvl="0" indent="0" algn="just" rtl="0">
              <a:spcBef>
                <a:spcPts val="0"/>
              </a:spcBef>
              <a:spcAft>
                <a:spcPts val="0"/>
              </a:spcAft>
              <a:buNone/>
            </a:pPr>
            <a:endParaRPr sz="1800">
              <a:solidFill>
                <a:srgbClr val="000000"/>
              </a:solidFill>
              <a:latin typeface="Microsoft JhengHei"/>
              <a:ea typeface="Microsoft JhengHei"/>
              <a:cs typeface="Microsoft JhengHei"/>
              <a:sym typeface="Microsoft JhengHei"/>
            </a:endParaRPr>
          </a:p>
          <a:p>
            <a:pPr marL="0" lvl="0" indent="0" algn="just" rtl="0">
              <a:spcBef>
                <a:spcPts val="0"/>
              </a:spcBef>
              <a:spcAft>
                <a:spcPts val="0"/>
              </a:spcAft>
              <a:buNone/>
            </a:pPr>
            <a:endParaRPr sz="1800">
              <a:solidFill>
                <a:srgbClr val="000000"/>
              </a:solidFill>
              <a:latin typeface="Microsoft JhengHei"/>
              <a:ea typeface="Microsoft JhengHei"/>
              <a:cs typeface="Microsoft JhengHei"/>
              <a:sym typeface="Microsoft JhengHei"/>
            </a:endParaRPr>
          </a:p>
          <a:p>
            <a:pPr marL="0" lvl="0" indent="0" algn="just" rtl="0">
              <a:spcBef>
                <a:spcPts val="0"/>
              </a:spcBef>
              <a:spcAft>
                <a:spcPts val="0"/>
              </a:spcAft>
              <a:buNone/>
            </a:pPr>
            <a:r>
              <a:rPr lang="zh-TW">
                <a:latin typeface="Arial"/>
                <a:ea typeface="Arial"/>
                <a:cs typeface="Arial"/>
                <a:sym typeface="Arial"/>
              </a:rPr>
              <a:t>2者之間的差異在於關聯性分析不會考慮到每一位顧客的購買行為，只是去歷史資料中，尋找商品組合間的關聯性。</a:t>
            </a:r>
            <a:br>
              <a:rPr lang="zh-TW" sz="1800" b="0" i="0" u="none" strike="noStrike">
                <a:solidFill>
                  <a:srgbClr val="000000"/>
                </a:solidFill>
                <a:latin typeface="Microsoft JhengHei"/>
                <a:ea typeface="Microsoft JhengHei"/>
                <a:cs typeface="Microsoft JhengHei"/>
                <a:sym typeface="Microsoft JhengHei"/>
              </a:rPr>
            </a:br>
            <a:br>
              <a:rPr lang="zh-TW" sz="1800" b="0" i="0" u="none" strike="noStrike">
                <a:solidFill>
                  <a:srgbClr val="000000"/>
                </a:solidFill>
                <a:latin typeface="Microsoft JhengHei"/>
                <a:ea typeface="Microsoft JhengHei"/>
                <a:cs typeface="Microsoft JhengHei"/>
                <a:sym typeface="Microsoft JhengHei"/>
              </a:rPr>
            </a:br>
            <a:endParaRPr b="0"/>
          </a:p>
          <a:p>
            <a:pPr marL="0" lvl="0" indent="0" algn="l" rtl="0">
              <a:spcBef>
                <a:spcPts val="0"/>
              </a:spcBef>
              <a:spcAft>
                <a:spcPts val="0"/>
              </a:spcAft>
              <a:buNone/>
            </a:pPr>
            <a:br>
              <a:rPr lang="zh-TW"/>
            </a:br>
            <a:endParaRPr/>
          </a:p>
        </p:txBody>
      </p:sp>
      <p:sp>
        <p:nvSpPr>
          <p:cNvPr id="493" name="Google Shape;49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521" name="Google Shape;52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TW" b="0" i="0" u="none" strike="noStrike">
                <a:solidFill>
                  <a:srgbClr val="000000"/>
                </a:solidFill>
                <a:latin typeface="Microsoft JhengHei"/>
                <a:ea typeface="Microsoft JhengHei"/>
                <a:cs typeface="Microsoft JhengHei"/>
                <a:sym typeface="Microsoft JhengHei"/>
              </a:rPr>
              <a:t>有關</a:t>
            </a:r>
            <a:r>
              <a:rPr lang="zh-TW">
                <a:solidFill>
                  <a:srgbClr val="000000"/>
                </a:solidFill>
                <a:latin typeface="Microsoft JhengHei"/>
                <a:ea typeface="Microsoft JhengHei"/>
                <a:cs typeface="Microsoft JhengHei"/>
                <a:sym typeface="Microsoft JhengHei"/>
              </a:rPr>
              <a:t>商品</a:t>
            </a:r>
            <a:r>
              <a:rPr lang="zh-TW" b="0" i="0" u="none" strike="noStrike">
                <a:solidFill>
                  <a:srgbClr val="000000"/>
                </a:solidFill>
                <a:latin typeface="Microsoft JhengHei"/>
                <a:ea typeface="Microsoft JhengHei"/>
                <a:cs typeface="Microsoft JhengHei"/>
                <a:sym typeface="Microsoft JhengHei"/>
              </a:rPr>
              <a:t>銷量預測的方法，我們使用時間序列分析，</a:t>
            </a:r>
            <a:r>
              <a:rPr lang="zh-TW">
                <a:solidFill>
                  <a:srgbClr val="000000"/>
                </a:solidFill>
                <a:latin typeface="Microsoft JhengHei"/>
                <a:ea typeface="Microsoft JhengHei"/>
                <a:cs typeface="Microsoft JhengHei"/>
                <a:sym typeface="Microsoft JhengHei"/>
              </a:rPr>
              <a:t>由於</a:t>
            </a:r>
            <a:r>
              <a:rPr lang="zh-TW" b="0" i="0" u="none" strike="noStrike">
                <a:solidFill>
                  <a:srgbClr val="000000"/>
                </a:solidFill>
                <a:latin typeface="Microsoft JhengHei"/>
                <a:ea typeface="Microsoft JhengHei"/>
                <a:cs typeface="Microsoft JhengHei"/>
                <a:sym typeface="Microsoft JhengHei"/>
              </a:rPr>
              <a:t>通常當期的</a:t>
            </a:r>
            <a:r>
              <a:rPr lang="zh-TW">
                <a:solidFill>
                  <a:srgbClr val="000000"/>
                </a:solidFill>
                <a:latin typeface="Microsoft JhengHei"/>
                <a:ea typeface="Microsoft JhengHei"/>
                <a:cs typeface="Microsoft JhengHei"/>
                <a:sym typeface="Microsoft JhengHei"/>
              </a:rPr>
              <a:t>商品</a:t>
            </a:r>
            <a:r>
              <a:rPr lang="zh-TW" b="0" i="0" u="none" strike="noStrike">
                <a:solidFill>
                  <a:srgbClr val="000000"/>
                </a:solidFill>
                <a:latin typeface="Microsoft JhengHei"/>
                <a:ea typeface="Microsoft JhengHei"/>
                <a:cs typeface="Microsoft JhengHei"/>
                <a:sym typeface="Microsoft JhengHei"/>
              </a:rPr>
              <a:t>銷售量會與前期的銷售量有緊密的關係，</a:t>
            </a:r>
            <a:r>
              <a:rPr lang="zh-TW">
                <a:solidFill>
                  <a:srgbClr val="000000"/>
                </a:solidFill>
                <a:latin typeface="Microsoft JhengHei"/>
                <a:ea typeface="Microsoft JhengHei"/>
                <a:cs typeface="Microsoft JhengHei"/>
                <a:sym typeface="Microsoft JhengHei"/>
              </a:rPr>
              <a:t>所以</a:t>
            </a:r>
            <a:r>
              <a:rPr lang="zh-TW" b="0" i="0" u="none" strike="noStrike">
                <a:solidFill>
                  <a:srgbClr val="000000"/>
                </a:solidFill>
                <a:latin typeface="Microsoft JhengHei"/>
                <a:ea typeface="Microsoft JhengHei"/>
                <a:cs typeface="Microsoft JhengHei"/>
                <a:sym typeface="Microsoft JhengHei"/>
              </a:rPr>
              <a:t>我們基於歷史交易資料，進行商品銷售</a:t>
            </a:r>
            <a:r>
              <a:rPr lang="zh-TW">
                <a:solidFill>
                  <a:srgbClr val="000000"/>
                </a:solidFill>
                <a:latin typeface="Microsoft JhengHei"/>
                <a:ea typeface="Microsoft JhengHei"/>
                <a:cs typeface="Microsoft JhengHei"/>
                <a:sym typeface="Microsoft JhengHei"/>
              </a:rPr>
              <a:t>的</a:t>
            </a:r>
            <a:r>
              <a:rPr lang="zh-TW" b="0" i="0" u="none" strike="noStrike">
                <a:solidFill>
                  <a:srgbClr val="000000"/>
                </a:solidFill>
                <a:latin typeface="Microsoft JhengHei"/>
                <a:ea typeface="Microsoft JhengHei"/>
                <a:cs typeface="Microsoft JhengHei"/>
                <a:sym typeface="Microsoft JhengHei"/>
              </a:rPr>
              <a:t>預測。</a:t>
            </a:r>
            <a:r>
              <a:rPr lang="zh-TW">
                <a:solidFill>
                  <a:srgbClr val="000000"/>
                </a:solidFill>
                <a:latin typeface="Microsoft JhengHei"/>
                <a:ea typeface="Microsoft JhengHei"/>
                <a:cs typeface="Microsoft JhengHei"/>
                <a:sym typeface="Microsoft JhengHei"/>
              </a:rPr>
              <a:t>這樣就可以幫助我們掌握未來商品銷售變動的趨勢，另外也可以檢視目前商品銷售情況，並管控商品的進貨數量</a:t>
            </a:r>
            <a:endParaRPr/>
          </a:p>
        </p:txBody>
      </p:sp>
      <p:sp>
        <p:nvSpPr>
          <p:cNvPr id="535" name="Google Shape;53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Microsoft JhengHei"/>
              <a:buNone/>
            </a:pPr>
            <a:r>
              <a:rPr lang="zh-TW" b="0" i="0" u="none" strike="noStrike">
                <a:solidFill>
                  <a:srgbClr val="000000"/>
                </a:solidFill>
                <a:latin typeface="Microsoft JhengHei"/>
                <a:ea typeface="Microsoft JhengHei"/>
                <a:cs typeface="Microsoft JhengHei"/>
                <a:sym typeface="Microsoft JhengHei"/>
              </a:rPr>
              <a:t>有關時間序列分析，我們嘗試使用傳統的統計模型、機器學習與深度學習的方法去預測1種商品的銷售數量。</a:t>
            </a:r>
            <a:endParaRPr/>
          </a:p>
        </p:txBody>
      </p:sp>
      <p:sp>
        <p:nvSpPr>
          <p:cNvPr id="655" name="Google Shape;6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有關商品的選擇，從左圖中的</a:t>
            </a:r>
            <a:r>
              <a:rPr lang="zh-TW" b="0" i="0" u="none" strike="noStrike">
                <a:solidFill>
                  <a:srgbClr val="000000"/>
                </a:solidFill>
                <a:latin typeface="Arial"/>
                <a:ea typeface="Arial"/>
                <a:cs typeface="Arial"/>
                <a:sym typeface="Arial"/>
              </a:rPr>
              <a:t>10項熱銷商品中</a:t>
            </a:r>
            <a:r>
              <a:rPr lang="zh-TW" b="0" i="0" u="none" strike="noStrike">
                <a:solidFill>
                  <a:srgbClr val="000000"/>
                </a:solidFill>
                <a:latin typeface="Microsoft JhengHei"/>
                <a:ea typeface="Microsoft JhengHei"/>
                <a:cs typeface="Microsoft JhengHei"/>
                <a:sym typeface="Microsoft JhengHei"/>
              </a:rPr>
              <a:t>，可以看到牛奶為主要的熱銷商品，因此我們選擇此類別進行銷售預測分析。</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a:solidFill>
                  <a:srgbClr val="000000"/>
                </a:solidFill>
              </a:rPr>
              <a:t>另外</a:t>
            </a:r>
            <a:r>
              <a:rPr lang="zh-TW" b="0" i="0" u="none" strike="noStrike">
                <a:solidFill>
                  <a:srgbClr val="000000"/>
                </a:solidFill>
                <a:latin typeface="Microsoft JhengHei"/>
                <a:ea typeface="Microsoft JhengHei"/>
                <a:cs typeface="Microsoft JhengHei"/>
                <a:sym typeface="Microsoft JhengHei"/>
              </a:rPr>
              <a:t>由於時間序列分析法只適用於平穩的數據，從右圖中可以看到每日牛奶的銷售情況，帶有趨勢及周期性的變化。</a:t>
            </a:r>
            <a:br>
              <a:rPr lang="zh-TW" b="0"/>
            </a:br>
            <a:endParaRPr/>
          </a:p>
        </p:txBody>
      </p:sp>
      <p:sp>
        <p:nvSpPr>
          <p:cNvPr id="691" name="Google Shape;69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我們將資料經過預處理，使資料達到近似穩定後，我們以天為單位，預測牛奶的銷售數量，並以RMSE作為模型好壞的評估指標。</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從最終的結果來看，使用Prophet方法所得出的預測結果較好。</a:t>
            </a:r>
            <a:r>
              <a:rPr lang="zh-TW">
                <a:solidFill>
                  <a:srgbClr val="000000"/>
                </a:solidFill>
                <a:latin typeface="Microsoft JhengHei"/>
                <a:ea typeface="Microsoft JhengHei"/>
                <a:cs typeface="Microsoft JhengHei"/>
                <a:sym typeface="Microsoft JhengHei"/>
              </a:rPr>
              <a:t>有關</a:t>
            </a:r>
            <a:r>
              <a:rPr lang="zh-TW" b="0" i="0" u="none" strike="noStrike">
                <a:solidFill>
                  <a:srgbClr val="000000"/>
                </a:solidFill>
                <a:latin typeface="Microsoft JhengHei"/>
                <a:ea typeface="Microsoft JhengHei"/>
                <a:cs typeface="Microsoft JhengHei"/>
                <a:sym typeface="Microsoft JhengHei"/>
              </a:rPr>
              <a:t>Prophet</a:t>
            </a:r>
            <a:r>
              <a:rPr lang="zh-TW">
                <a:solidFill>
                  <a:srgbClr val="000000"/>
                </a:solidFill>
                <a:latin typeface="Microsoft JhengHei"/>
                <a:ea typeface="Microsoft JhengHei"/>
                <a:cs typeface="Microsoft JhengHei"/>
                <a:sym typeface="Microsoft JhengHei"/>
              </a:rPr>
              <a:t>的分析</a:t>
            </a:r>
            <a:r>
              <a:rPr lang="zh-TW" b="0" i="0" u="none" strike="noStrike">
                <a:solidFill>
                  <a:srgbClr val="000000"/>
                </a:solidFill>
                <a:latin typeface="Microsoft JhengHei"/>
                <a:ea typeface="Microsoft JhengHei"/>
                <a:cs typeface="Microsoft JhengHei"/>
                <a:sym typeface="Microsoft JhengHei"/>
              </a:rPr>
              <a:t>方法</a:t>
            </a:r>
            <a:r>
              <a:rPr lang="zh-TW">
                <a:solidFill>
                  <a:srgbClr val="000000"/>
                </a:solidFill>
                <a:latin typeface="Microsoft JhengHei"/>
                <a:ea typeface="Microsoft JhengHei"/>
                <a:cs typeface="Microsoft JhengHei"/>
                <a:sym typeface="Microsoft JhengHei"/>
              </a:rPr>
              <a:t>，他</a:t>
            </a:r>
            <a:r>
              <a:rPr lang="zh-TW" b="0" i="0" u="none" strike="noStrike">
                <a:solidFill>
                  <a:srgbClr val="000000"/>
                </a:solidFill>
                <a:latin typeface="Microsoft JhengHei"/>
                <a:ea typeface="Microsoft JhengHei"/>
                <a:cs typeface="Microsoft JhengHei"/>
                <a:sym typeface="Microsoft JhengHei"/>
              </a:rPr>
              <a:t>是使用加性迴歸模型，並考量趨勢、季節性及特殊</a:t>
            </a:r>
            <a:r>
              <a:rPr lang="zh-TW">
                <a:solidFill>
                  <a:srgbClr val="000000"/>
                </a:solidFill>
                <a:latin typeface="Microsoft JhengHei"/>
                <a:ea typeface="Microsoft JhengHei"/>
                <a:cs typeface="Microsoft JhengHei"/>
                <a:sym typeface="Microsoft JhengHei"/>
              </a:rPr>
              <a:t>節日等因素，</a:t>
            </a:r>
            <a:r>
              <a:rPr lang="zh-TW" b="0" i="0" u="none" strike="noStrike">
                <a:solidFill>
                  <a:srgbClr val="000000"/>
                </a:solidFill>
                <a:latin typeface="Microsoft JhengHei"/>
                <a:ea typeface="Microsoft JhengHei"/>
                <a:cs typeface="Microsoft JhengHei"/>
                <a:sym typeface="Microsoft JhengHei"/>
              </a:rPr>
              <a:t>進行時間序列預測，</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a:solidFill>
                  <a:srgbClr val="000000"/>
                </a:solidFill>
                <a:latin typeface="Microsoft JhengHei"/>
                <a:ea typeface="Microsoft JhengHei"/>
                <a:cs typeface="Microsoft JhengHei"/>
                <a:sym typeface="Microsoft JhengHei"/>
              </a:rPr>
              <a:t>在我們牛奶銷售預測的結果中</a:t>
            </a:r>
            <a:r>
              <a:rPr lang="zh-TW" b="0" i="0" u="none" strike="noStrike">
                <a:solidFill>
                  <a:srgbClr val="000000"/>
                </a:solidFill>
                <a:latin typeface="Microsoft JhengHei"/>
                <a:ea typeface="Microsoft JhengHei"/>
                <a:cs typeface="Microsoft JhengHei"/>
                <a:sym typeface="Microsoft JhengHei"/>
              </a:rPr>
              <a:t>，牛奶在7/9的</a:t>
            </a:r>
            <a:r>
              <a:rPr lang="zh-TW">
                <a:solidFill>
                  <a:srgbClr val="000000"/>
                </a:solidFill>
                <a:latin typeface="Microsoft JhengHei"/>
                <a:ea typeface="Microsoft JhengHei"/>
                <a:cs typeface="Microsoft JhengHei"/>
                <a:sym typeface="Microsoft JhengHei"/>
              </a:rPr>
              <a:t>預測</a:t>
            </a:r>
            <a:r>
              <a:rPr lang="zh-TW" b="0" i="0" u="none" strike="noStrike">
                <a:solidFill>
                  <a:srgbClr val="000000"/>
                </a:solidFill>
                <a:latin typeface="Microsoft JhengHei"/>
                <a:ea typeface="Microsoft JhengHei"/>
                <a:cs typeface="Microsoft JhengHei"/>
                <a:sym typeface="Microsoft JhengHei"/>
              </a:rPr>
              <a:t>銷售數為168個，與實際銷售數值相差23個。</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得到預測數值後，我們可以將預測數值作為其中一項參考依據，適時調整商品進貨數或銷售手段。</a:t>
            </a:r>
            <a:endParaRPr b="0"/>
          </a:p>
          <a:p>
            <a:pPr marL="0" lvl="0" indent="0" algn="l" rtl="0">
              <a:spcBef>
                <a:spcPts val="0"/>
              </a:spcBef>
              <a:spcAft>
                <a:spcPts val="0"/>
              </a:spcAft>
              <a:buNone/>
            </a:pPr>
            <a:br>
              <a:rPr lang="zh-TW" sz="2800"/>
            </a:br>
            <a:br>
              <a:rPr lang="zh-TW"/>
            </a:br>
            <a:endParaRPr/>
          </a:p>
        </p:txBody>
      </p:sp>
      <p:sp>
        <p:nvSpPr>
          <p:cNvPr id="720" name="Google Shape;72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754" name="Google Shape;75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200" b="0" i="0" u="none" strike="noStrike">
                <a:solidFill>
                  <a:srgbClr val="000000"/>
                </a:solidFill>
                <a:latin typeface="Microsoft JhengHei"/>
                <a:ea typeface="Microsoft JhengHei"/>
                <a:cs typeface="Microsoft JhengHei"/>
                <a:sym typeface="Microsoft JhengHei"/>
              </a:rPr>
              <a:t>有關資料視覺化的部分，我們透過python處理</a:t>
            </a:r>
            <a:r>
              <a:rPr lang="zh-TW">
                <a:solidFill>
                  <a:srgbClr val="000000"/>
                </a:solidFill>
                <a:latin typeface="Microsoft JhengHei"/>
                <a:ea typeface="Microsoft JhengHei"/>
                <a:cs typeface="Microsoft JhengHei"/>
                <a:sym typeface="Microsoft JhengHei"/>
              </a:rPr>
              <a:t>我們所需要的資料後</a:t>
            </a:r>
            <a:r>
              <a:rPr lang="zh-TW" sz="1200" b="0" i="0" u="none" strike="noStrike">
                <a:solidFill>
                  <a:srgbClr val="000000"/>
                </a:solidFill>
                <a:latin typeface="Microsoft JhengHei"/>
                <a:ea typeface="Microsoft JhengHei"/>
                <a:cs typeface="Microsoft JhengHei"/>
                <a:sym typeface="Microsoft JhengHei"/>
              </a:rPr>
              <a:t>，</a:t>
            </a:r>
            <a:r>
              <a:rPr lang="zh-TW">
                <a:solidFill>
                  <a:srgbClr val="000000"/>
                </a:solidFill>
                <a:latin typeface="Microsoft JhengHei"/>
                <a:ea typeface="Microsoft JhengHei"/>
                <a:cs typeface="Microsoft JhengHei"/>
                <a:sym typeface="Microsoft JhengHei"/>
              </a:rPr>
              <a:t>我們</a:t>
            </a:r>
            <a:r>
              <a:rPr lang="zh-TW" sz="1200" b="0" i="0" u="none" strike="noStrike">
                <a:solidFill>
                  <a:srgbClr val="000000"/>
                </a:solidFill>
                <a:latin typeface="Microsoft JhengHei"/>
                <a:ea typeface="Microsoft JhengHei"/>
                <a:cs typeface="Microsoft JhengHei"/>
                <a:sym typeface="Microsoft JhengHei"/>
              </a:rPr>
              <a:t>依照資料的來源，</a:t>
            </a:r>
            <a:r>
              <a:rPr lang="zh-TW">
                <a:solidFill>
                  <a:srgbClr val="000000"/>
                </a:solidFill>
                <a:latin typeface="Microsoft JhengHei"/>
                <a:ea typeface="Microsoft JhengHei"/>
                <a:cs typeface="Microsoft JhengHei"/>
                <a:sym typeface="Microsoft JhengHei"/>
              </a:rPr>
              <a:t>使用</a:t>
            </a:r>
            <a:r>
              <a:rPr lang="zh-TW" sz="1200" b="0" i="0" u="none" strike="noStrike">
                <a:solidFill>
                  <a:srgbClr val="000000"/>
                </a:solidFill>
                <a:latin typeface="Microsoft JhengHei"/>
                <a:ea typeface="Microsoft JhengHei"/>
                <a:cs typeface="Microsoft JhengHei"/>
                <a:sym typeface="Microsoft JhengHei"/>
              </a:rPr>
              <a:t>logstash的方式，將kafka、csv檔或mysql的資料傳送至elasticsearch。</a:t>
            </a:r>
            <a:endParaRPr sz="1200" b="0"/>
          </a:p>
          <a:p>
            <a:pPr marL="0" lvl="0" indent="0" algn="l" rtl="0">
              <a:spcBef>
                <a:spcPts val="0"/>
              </a:spcBef>
              <a:spcAft>
                <a:spcPts val="0"/>
              </a:spcAft>
              <a:buNone/>
            </a:pPr>
            <a:r>
              <a:rPr lang="zh-TW" sz="1200" b="0" i="0" u="none" strike="noStrike">
                <a:solidFill>
                  <a:srgbClr val="000000"/>
                </a:solidFill>
                <a:latin typeface="Microsoft JhengHei"/>
                <a:ea typeface="Microsoft JhengHei"/>
                <a:cs typeface="Microsoft JhengHei"/>
                <a:sym typeface="Microsoft JhengHei"/>
              </a:rPr>
              <a:t>最後再透過kibana的視覺化工具，對即時資料與靜態資料做視覺化的呈現。</a:t>
            </a:r>
            <a:endParaRPr sz="1200" b="0"/>
          </a:p>
          <a:p>
            <a:pPr marL="0" lvl="0" indent="0" algn="l" rtl="0">
              <a:spcBef>
                <a:spcPts val="0"/>
              </a:spcBef>
              <a:spcAft>
                <a:spcPts val="0"/>
              </a:spcAft>
              <a:buNone/>
            </a:pPr>
            <a:br>
              <a:rPr lang="zh-TW"/>
            </a:br>
            <a:endParaRPr/>
          </a:p>
        </p:txBody>
      </p:sp>
      <p:sp>
        <p:nvSpPr>
          <p:cNvPr id="134" name="Google Shape;13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以上是有關我們專題實作的內容。有關未來展望的部分，首先我們希望</a:t>
            </a:r>
            <a:r>
              <a:rPr lang="zh-TW">
                <a:solidFill>
                  <a:srgbClr val="000000"/>
                </a:solidFill>
                <a:latin typeface="Microsoft JhengHei"/>
                <a:ea typeface="Microsoft JhengHei"/>
                <a:cs typeface="Microsoft JhengHei"/>
                <a:sym typeface="Microsoft JhengHei"/>
              </a:rPr>
              <a:t>架設商品網站，並</a:t>
            </a:r>
            <a:r>
              <a:rPr lang="zh-TW" b="0" i="0" u="none" strike="noStrike">
                <a:solidFill>
                  <a:srgbClr val="000000"/>
                </a:solidFill>
                <a:latin typeface="Microsoft JhengHei"/>
                <a:ea typeface="Microsoft JhengHei"/>
                <a:cs typeface="Microsoft JhengHei"/>
                <a:sym typeface="Microsoft JhengHei"/>
              </a:rPr>
              <a:t>設置店內商品定位導航。</a:t>
            </a:r>
            <a:r>
              <a:rPr lang="zh-TW">
                <a:solidFill>
                  <a:srgbClr val="000000"/>
                </a:solidFill>
                <a:latin typeface="Microsoft JhengHei"/>
                <a:ea typeface="Microsoft JhengHei"/>
                <a:cs typeface="Microsoft JhengHei"/>
                <a:sym typeface="Microsoft JhengHei"/>
              </a:rPr>
              <a:t>另外，</a:t>
            </a:r>
            <a:r>
              <a:rPr lang="zh-TW" b="0" i="0" u="none" strike="noStrike">
                <a:solidFill>
                  <a:srgbClr val="000000"/>
                </a:solidFill>
                <a:latin typeface="Microsoft JhengHei"/>
                <a:ea typeface="Microsoft JhengHei"/>
                <a:cs typeface="Microsoft JhengHei"/>
                <a:sym typeface="Microsoft JhengHei"/>
              </a:rPr>
              <a:t>由於顧客需要脫下口罩，進行身份辨識，因此希望未來可以實現顧客不用脫下口罩，就可以達到身分辨識的目的。</a:t>
            </a:r>
            <a:endParaRPr b="0"/>
          </a:p>
          <a:p>
            <a:pPr marL="0" lvl="0" indent="0" algn="l" rtl="0">
              <a:spcBef>
                <a:spcPts val="0"/>
              </a:spcBef>
              <a:spcAft>
                <a:spcPts val="0"/>
              </a:spcAft>
              <a:buNone/>
            </a:pPr>
            <a:br>
              <a:rPr lang="zh-TW"/>
            </a:br>
            <a:endParaRPr/>
          </a:p>
        </p:txBody>
      </p:sp>
      <p:sp>
        <p:nvSpPr>
          <p:cNvPr id="767" name="Google Shape;76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這是我們的工作分配表。</a:t>
            </a:r>
            <a:endParaRPr b="0"/>
          </a:p>
          <a:p>
            <a:pPr marL="0" lvl="0" indent="0" algn="l" rtl="0">
              <a:spcBef>
                <a:spcPts val="0"/>
              </a:spcBef>
              <a:spcAft>
                <a:spcPts val="0"/>
              </a:spcAft>
              <a:buNone/>
            </a:pPr>
            <a:br>
              <a:rPr lang="zh-TW"/>
            </a:br>
            <a:endParaRPr/>
          </a:p>
        </p:txBody>
      </p:sp>
      <p:sp>
        <p:nvSpPr>
          <p:cNvPr id="801" name="Google Shape;80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這是我們的參考文獻</a:t>
            </a:r>
            <a:endParaRPr b="0"/>
          </a:p>
          <a:p>
            <a:pPr marL="0" lvl="0" indent="0" algn="l" rtl="0">
              <a:spcBef>
                <a:spcPts val="0"/>
              </a:spcBef>
              <a:spcAft>
                <a:spcPts val="0"/>
              </a:spcAft>
              <a:buNone/>
            </a:pPr>
            <a:br>
              <a:rPr lang="zh-TW"/>
            </a:br>
            <a:endParaRPr/>
          </a:p>
        </p:txBody>
      </p:sp>
      <p:sp>
        <p:nvSpPr>
          <p:cNvPr id="910" name="Google Shape;91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以上是我們的專題報告，謝謝大家。</a:t>
            </a:r>
            <a:endParaRPr/>
          </a:p>
        </p:txBody>
      </p:sp>
      <p:sp>
        <p:nvSpPr>
          <p:cNvPr id="934" name="Google Shape;93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200" b="0" i="0" u="none" strike="noStrike">
                <a:solidFill>
                  <a:srgbClr val="000000"/>
                </a:solidFill>
                <a:latin typeface="Microsoft JhengHei"/>
                <a:ea typeface="Microsoft JhengHei"/>
                <a:cs typeface="Microsoft JhengHei"/>
                <a:sym typeface="Microsoft JhengHei"/>
              </a:rPr>
              <a:t>有關即時資料視覺化的部分，資料分別來自身分辨識及人流辨識的資料</a:t>
            </a:r>
            <a:r>
              <a:rPr lang="zh-TW">
                <a:solidFill>
                  <a:srgbClr val="000000"/>
                </a:solidFill>
                <a:latin typeface="Microsoft JhengHei"/>
                <a:ea typeface="Microsoft JhengHei"/>
                <a:cs typeface="Microsoft JhengHei"/>
                <a:sym typeface="Microsoft JhengHei"/>
              </a:rPr>
              <a:t>。由於要同時接受來自kafka的資料，</a:t>
            </a:r>
            <a:endParaRPr>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endParaRPr>
              <a:solidFill>
                <a:srgbClr val="000000"/>
              </a:solidFill>
              <a:latin typeface="Microsoft JhengHei"/>
              <a:ea typeface="Microsoft JhengHei"/>
              <a:cs typeface="Microsoft JhengHei"/>
              <a:sym typeface="Microsoft JhengHei"/>
            </a:endParaRPr>
          </a:p>
          <a:p>
            <a:pPr marL="0" lvl="0" indent="0" algn="l" rtl="0">
              <a:spcBef>
                <a:spcPts val="0"/>
              </a:spcBef>
              <a:spcAft>
                <a:spcPts val="0"/>
              </a:spcAft>
              <a:buNone/>
            </a:pPr>
            <a:r>
              <a:rPr lang="zh-TW" sz="1200" b="0" i="0" u="none" strike="noStrike">
                <a:solidFill>
                  <a:srgbClr val="000000"/>
                </a:solidFill>
                <a:latin typeface="Microsoft JhengHei"/>
                <a:ea typeface="Microsoft JhengHei"/>
                <a:cs typeface="Microsoft JhengHei"/>
                <a:sym typeface="Microsoft JhengHei"/>
              </a:rPr>
              <a:t>我們在logstash的yml檔中建立pipeline後，成功同時接收kafka傳送的資料，並將資料傳送至elasticsearch。</a:t>
            </a:r>
            <a:r>
              <a:rPr lang="zh-TW">
                <a:solidFill>
                  <a:srgbClr val="000000"/>
                </a:solidFill>
                <a:latin typeface="Microsoft JhengHei"/>
                <a:ea typeface="Microsoft JhengHei"/>
                <a:cs typeface="Microsoft JhengHei"/>
                <a:sym typeface="Microsoft JhengHei"/>
              </a:rPr>
              <a:t>然後我們</a:t>
            </a:r>
            <a:r>
              <a:rPr lang="zh-TW" sz="1200" b="0" i="0" u="none" strike="noStrike">
                <a:solidFill>
                  <a:srgbClr val="000000"/>
                </a:solidFill>
                <a:latin typeface="Microsoft JhengHei"/>
                <a:ea typeface="Microsoft JhengHei"/>
                <a:cs typeface="Microsoft JhengHei"/>
                <a:sym typeface="Microsoft JhengHei"/>
              </a:rPr>
              <a:t>再透過kibana的TSVB的視覺化工具，達到計算資料的目的，</a:t>
            </a:r>
            <a:r>
              <a:rPr lang="zh-TW">
                <a:solidFill>
                  <a:srgbClr val="000000"/>
                </a:solidFill>
                <a:latin typeface="Microsoft JhengHei"/>
                <a:ea typeface="Microsoft JhengHei"/>
                <a:cs typeface="Microsoft JhengHei"/>
                <a:sym typeface="Microsoft JhengHei"/>
              </a:rPr>
              <a:t>之後</a:t>
            </a:r>
            <a:r>
              <a:rPr lang="zh-TW" sz="1200" b="0" i="0" u="none" strike="noStrike">
                <a:solidFill>
                  <a:srgbClr val="000000"/>
                </a:solidFill>
                <a:latin typeface="Microsoft JhengHei"/>
                <a:ea typeface="Microsoft JhengHei"/>
                <a:cs typeface="Microsoft JhengHei"/>
                <a:sym typeface="Microsoft JhengHei"/>
              </a:rPr>
              <a:t>再以儀表圖的方式呈現</a:t>
            </a:r>
            <a:r>
              <a:rPr lang="zh-TW">
                <a:solidFill>
                  <a:srgbClr val="000000"/>
                </a:solidFill>
                <a:latin typeface="Microsoft JhengHei"/>
                <a:ea typeface="Microsoft JhengHei"/>
                <a:cs typeface="Microsoft JhengHei"/>
                <a:sym typeface="Microsoft JhengHei"/>
              </a:rPr>
              <a:t>顧客</a:t>
            </a:r>
            <a:r>
              <a:rPr lang="zh-TW" sz="1200" b="0" i="0" u="none" strike="noStrike">
                <a:solidFill>
                  <a:srgbClr val="000000"/>
                </a:solidFill>
                <a:latin typeface="Microsoft JhengHei"/>
                <a:ea typeface="Microsoft JhengHei"/>
                <a:cs typeface="Microsoft JhengHei"/>
                <a:sym typeface="Microsoft JhengHei"/>
              </a:rPr>
              <a:t>入店</a:t>
            </a:r>
            <a:r>
              <a:rPr lang="zh-TW">
                <a:solidFill>
                  <a:srgbClr val="000000"/>
                </a:solidFill>
                <a:latin typeface="Microsoft JhengHei"/>
                <a:ea typeface="Microsoft JhengHei"/>
                <a:cs typeface="Microsoft JhengHei"/>
                <a:sym typeface="Microsoft JhengHei"/>
              </a:rPr>
              <a:t>人數</a:t>
            </a:r>
            <a:r>
              <a:rPr lang="zh-TW" sz="1200" b="0" i="0" u="none" strike="noStrike">
                <a:solidFill>
                  <a:srgbClr val="000000"/>
                </a:solidFill>
                <a:latin typeface="Microsoft JhengHei"/>
                <a:ea typeface="Microsoft JhengHei"/>
                <a:cs typeface="Microsoft JhengHei"/>
                <a:sym typeface="Microsoft JhengHei"/>
              </a:rPr>
              <a:t>、離店</a:t>
            </a:r>
            <a:r>
              <a:rPr lang="zh-TW">
                <a:solidFill>
                  <a:srgbClr val="000000"/>
                </a:solidFill>
                <a:latin typeface="Microsoft JhengHei"/>
                <a:ea typeface="Microsoft JhengHei"/>
                <a:cs typeface="Microsoft JhengHei"/>
                <a:sym typeface="Microsoft JhengHei"/>
              </a:rPr>
              <a:t>人數</a:t>
            </a:r>
            <a:r>
              <a:rPr lang="zh-TW" sz="1200" b="0" i="0" u="none" strike="noStrike">
                <a:solidFill>
                  <a:srgbClr val="000000"/>
                </a:solidFill>
                <a:latin typeface="Microsoft JhengHei"/>
                <a:ea typeface="Microsoft JhengHei"/>
                <a:cs typeface="Microsoft JhengHei"/>
                <a:sym typeface="Microsoft JhengHei"/>
              </a:rPr>
              <a:t>與店內人數的狀況。</a:t>
            </a:r>
            <a:endParaRPr sz="1200" b="0"/>
          </a:p>
          <a:p>
            <a:pPr marL="0" lvl="0" indent="0" algn="l" rtl="0">
              <a:spcBef>
                <a:spcPts val="0"/>
              </a:spcBef>
              <a:spcAft>
                <a:spcPts val="0"/>
              </a:spcAft>
              <a:buNone/>
            </a:pPr>
            <a:br>
              <a:rPr lang="zh-TW"/>
            </a:br>
            <a:endParaRPr/>
          </a:p>
        </p:txBody>
      </p:sp>
      <p:sp>
        <p:nvSpPr>
          <p:cNvPr id="170" name="Google Shape;1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208" name="Google Shape;20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有關靜態資料的部分，首先，我們希望從歷史交易資料中，找出不同價值的顧客，並制定不同的行銷策略。</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a:solidFill>
                  <a:srgbClr val="000000"/>
                </a:solidFill>
                <a:latin typeface="Microsoft JhengHei"/>
                <a:ea typeface="Microsoft JhengHei"/>
                <a:cs typeface="Microsoft JhengHei"/>
                <a:sym typeface="Microsoft JhengHei"/>
              </a:rPr>
              <a:t>所以</a:t>
            </a:r>
            <a:r>
              <a:rPr lang="zh-TW" b="0" i="0" u="none" strike="noStrike">
                <a:solidFill>
                  <a:srgbClr val="000000"/>
                </a:solidFill>
                <a:latin typeface="Microsoft JhengHei"/>
                <a:ea typeface="Microsoft JhengHei"/>
                <a:cs typeface="Microsoft JhengHei"/>
                <a:sym typeface="Microsoft JhengHei"/>
              </a:rPr>
              <a:t>，我們使用歷史交易資料並進行RFM分析</a:t>
            </a:r>
            <a:r>
              <a:rPr lang="zh-TW">
                <a:solidFill>
                  <a:srgbClr val="000000"/>
                </a:solidFill>
                <a:latin typeface="Microsoft JhengHei"/>
                <a:ea typeface="Microsoft JhengHei"/>
                <a:cs typeface="Microsoft JhengHei"/>
                <a:sym typeface="Microsoft JhengHei"/>
              </a:rPr>
              <a:t>。</a:t>
            </a:r>
            <a:r>
              <a:rPr lang="zh-TW" b="0" i="0" u="none" strike="noStrike">
                <a:solidFill>
                  <a:srgbClr val="000000"/>
                </a:solidFill>
                <a:latin typeface="Microsoft JhengHei"/>
                <a:ea typeface="Microsoft JhengHei"/>
                <a:cs typeface="Microsoft JhengHei"/>
                <a:sym typeface="Microsoft JhengHei"/>
              </a:rPr>
              <a:t>在每位顧客的歷史交易資料中，我們可以取得3項重要指標，分別是近期消費日、消費頻率及消費金額。</a:t>
            </a:r>
            <a:br>
              <a:rPr lang="zh-TW"/>
            </a:br>
            <a:endParaRPr/>
          </a:p>
        </p:txBody>
      </p:sp>
      <p:sp>
        <p:nvSpPr>
          <p:cNvPr id="222" name="Google Shape;2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zh-TW" b="0" i="0" u="none" strike="noStrike">
                <a:solidFill>
                  <a:srgbClr val="000000"/>
                </a:solidFill>
                <a:latin typeface="Arial"/>
                <a:ea typeface="Arial"/>
                <a:cs typeface="Arial"/>
                <a:sym typeface="Arial"/>
              </a:rPr>
              <a:t>我們可以依據3項指標的高低，將顧客分成8種類別，其中重要價值客戶是指近期消費時間較近，消費頻率與消費金額都很高的vip</a:t>
            </a:r>
            <a:r>
              <a:rPr lang="zh-TW">
                <a:solidFill>
                  <a:srgbClr val="000000"/>
                </a:solidFill>
                <a:latin typeface="Arial"/>
                <a:ea typeface="Arial"/>
                <a:cs typeface="Arial"/>
                <a:sym typeface="Arial"/>
              </a:rPr>
              <a:t>顧客</a:t>
            </a:r>
            <a:r>
              <a:rPr lang="zh-TW" b="0" i="0" u="none" strike="noStrike">
                <a:solidFill>
                  <a:srgbClr val="000000"/>
                </a:solidFill>
                <a:latin typeface="Arial"/>
                <a:ea typeface="Arial"/>
                <a:cs typeface="Arial"/>
                <a:sym typeface="Arial"/>
              </a:rPr>
              <a:t>。</a:t>
            </a:r>
            <a:endParaRPr/>
          </a:p>
        </p:txBody>
      </p:sp>
      <p:sp>
        <p:nvSpPr>
          <p:cNvPr id="263" name="Google Shape;2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solidFill>
                  <a:srgbClr val="000000"/>
                </a:solidFill>
                <a:latin typeface="Microsoft JhengHei"/>
                <a:ea typeface="Microsoft JhengHei"/>
                <a:cs typeface="Microsoft JhengHei"/>
                <a:sym typeface="Microsoft JhengHei"/>
              </a:rPr>
              <a:t>經過RFM分析後，</a:t>
            </a:r>
            <a:r>
              <a:rPr lang="zh-TW" b="0" i="0" u="none" strike="noStrike">
                <a:solidFill>
                  <a:srgbClr val="000000"/>
                </a:solidFill>
                <a:latin typeface="Microsoft JhengHei"/>
                <a:ea typeface="Microsoft JhengHei"/>
                <a:cs typeface="Microsoft JhengHei"/>
                <a:sym typeface="Microsoft JhengHei"/>
              </a:rPr>
              <a:t>從簡報中可以看到</a:t>
            </a:r>
            <a:r>
              <a:rPr lang="zh-TW">
                <a:solidFill>
                  <a:srgbClr val="000000"/>
                </a:solidFill>
                <a:latin typeface="Microsoft JhengHei"/>
                <a:ea typeface="Microsoft JhengHei"/>
                <a:cs typeface="Microsoft JhengHei"/>
                <a:sym typeface="Microsoft JhengHei"/>
              </a:rPr>
              <a:t>我們的顧客組成主要以</a:t>
            </a:r>
            <a:r>
              <a:rPr lang="zh-TW" b="0" i="0" u="none" strike="noStrike">
                <a:solidFill>
                  <a:srgbClr val="000000"/>
                </a:solidFill>
                <a:latin typeface="Microsoft JhengHei"/>
                <a:ea typeface="Microsoft JhengHei"/>
                <a:cs typeface="Microsoft JhengHei"/>
                <a:sym typeface="Microsoft JhengHei"/>
              </a:rPr>
              <a:t>重要價值客戶為主。而</a:t>
            </a:r>
            <a:r>
              <a:rPr lang="zh-TW">
                <a:solidFill>
                  <a:srgbClr val="000000"/>
                </a:solidFill>
                <a:latin typeface="Microsoft JhengHei"/>
                <a:ea typeface="Microsoft JhengHei"/>
                <a:cs typeface="Microsoft JhengHei"/>
                <a:sym typeface="Microsoft JhengHei"/>
              </a:rPr>
              <a:t>在</a:t>
            </a:r>
            <a:r>
              <a:rPr lang="zh-TW" b="0" i="0" u="none" strike="noStrike">
                <a:solidFill>
                  <a:srgbClr val="000000"/>
                </a:solidFill>
                <a:latin typeface="Microsoft JhengHei"/>
                <a:ea typeface="Microsoft JhengHei"/>
                <a:cs typeface="Microsoft JhengHei"/>
                <a:sym typeface="Microsoft JhengHei"/>
              </a:rPr>
              <a:t>消費時段中。各群之間沒有明顯差異，</a:t>
            </a:r>
            <a:r>
              <a:rPr lang="zh-TW">
                <a:solidFill>
                  <a:srgbClr val="000000"/>
                </a:solidFill>
                <a:latin typeface="Microsoft JhengHei"/>
                <a:ea typeface="Microsoft JhengHei"/>
                <a:cs typeface="Microsoft JhengHei"/>
                <a:sym typeface="Microsoft JhengHei"/>
              </a:rPr>
              <a:t>另外</a:t>
            </a:r>
            <a:r>
              <a:rPr lang="zh-TW" b="0" i="0" u="none" strike="noStrike">
                <a:solidFill>
                  <a:srgbClr val="000000"/>
                </a:solidFill>
                <a:latin typeface="Microsoft JhengHei"/>
                <a:ea typeface="Microsoft JhengHei"/>
                <a:cs typeface="Microsoft JhengHei"/>
                <a:sym typeface="Microsoft JhengHei"/>
              </a:rPr>
              <a:t>在</a:t>
            </a:r>
            <a:r>
              <a:rPr lang="zh-TW">
                <a:solidFill>
                  <a:srgbClr val="000000"/>
                </a:solidFill>
                <a:latin typeface="Microsoft JhengHei"/>
                <a:ea typeface="Microsoft JhengHei"/>
                <a:cs typeface="Microsoft JhengHei"/>
                <a:sym typeface="Microsoft JhengHei"/>
              </a:rPr>
              <a:t>前</a:t>
            </a:r>
            <a:r>
              <a:rPr lang="zh-TW" b="0" i="0" u="none" strike="noStrike">
                <a:solidFill>
                  <a:srgbClr val="000000"/>
                </a:solidFill>
                <a:latin typeface="Microsoft JhengHei"/>
                <a:ea typeface="Microsoft JhengHei"/>
                <a:cs typeface="Microsoft JhengHei"/>
                <a:sym typeface="Microsoft JhengHei"/>
              </a:rPr>
              <a:t>10項熱銷商品中，重要價值客戶及重要保持客戶購買的比例較高。</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a:solidFill>
                  <a:srgbClr val="000000"/>
                </a:solidFill>
              </a:rPr>
              <a:t>而</a:t>
            </a:r>
            <a:r>
              <a:rPr lang="zh-TW" b="0" i="0" u="none" strike="noStrike">
                <a:solidFill>
                  <a:srgbClr val="000000"/>
                </a:solidFill>
                <a:latin typeface="Microsoft JhengHei"/>
                <a:ea typeface="Microsoft JhengHei"/>
                <a:cs typeface="Microsoft JhengHei"/>
                <a:sym typeface="Microsoft JhengHei"/>
              </a:rPr>
              <a:t>在購買商品的選擇上，一般保持客戶與一般價值客戶偏好購買自有品牌的比例較其他客群來的高。因此我們可以針對他們的偏好，向他們推銷或者是提供相關商品的折扣</a:t>
            </a:r>
            <a:r>
              <a:rPr lang="zh-TW">
                <a:solidFill>
                  <a:srgbClr val="000000"/>
                </a:solidFill>
                <a:latin typeface="Microsoft JhengHei"/>
                <a:ea typeface="Microsoft JhengHei"/>
                <a:cs typeface="Microsoft JhengHei"/>
                <a:sym typeface="Microsoft JhengHei"/>
              </a:rPr>
              <a:t>，刺激他們消費。</a:t>
            </a:r>
            <a:br>
              <a:rPr lang="zh-TW" b="0"/>
            </a:br>
            <a:endParaRPr/>
          </a:p>
        </p:txBody>
      </p:sp>
      <p:sp>
        <p:nvSpPr>
          <p:cNvPr id="290" name="Google Shape;29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Microsoft JhengHei"/>
              <a:buNone/>
            </a:pPr>
            <a:r>
              <a:rPr lang="zh-TW" b="0" i="0" u="none" strike="noStrike">
                <a:solidFill>
                  <a:srgbClr val="000000"/>
                </a:solidFill>
                <a:latin typeface="Microsoft JhengHei"/>
                <a:ea typeface="Microsoft JhengHei"/>
                <a:cs typeface="Microsoft JhengHei"/>
                <a:sym typeface="Microsoft JhengHei"/>
              </a:rPr>
              <a:t>由於RFM模型只是依據3 項指標對顧客群進行細分，沒有考慮顧客的個人資訊。因此我們除了使用RFM模型的3 項指標外，也加入顧客的個人資訊，並嘗試使用K-means進行顧客分群。</a:t>
            </a:r>
            <a:endParaRPr/>
          </a:p>
        </p:txBody>
      </p:sp>
      <p:sp>
        <p:nvSpPr>
          <p:cNvPr id="318" name="Google Shape;31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首先我們先對重要價值客戶進行分群，我們總共分了4個族群，其中有1群是不提供背景資訊的客群，而另外3群中，</a:t>
            </a:r>
            <a:endParaRPr b="0"/>
          </a:p>
          <a:p>
            <a:pPr marL="0" lvl="0" indent="0" algn="l" rtl="0">
              <a:spcBef>
                <a:spcPts val="0"/>
              </a:spcBef>
              <a:spcAft>
                <a:spcPts val="0"/>
              </a:spcAft>
              <a:buNone/>
            </a:pPr>
            <a:r>
              <a:rPr lang="zh-TW" b="0" i="0" u="none" strike="noStrike">
                <a:solidFill>
                  <a:srgbClr val="000000"/>
                </a:solidFill>
                <a:latin typeface="Microsoft JhengHei"/>
                <a:ea typeface="Microsoft JhengHei"/>
                <a:cs typeface="Microsoft JhengHei"/>
                <a:sym typeface="Microsoft JhengHei"/>
              </a:rPr>
              <a:t>我們可以發現第0群，屬於年紀較輕、收入較少的客群。第1群屬於年紀偏中年的客群，而第2群是比較偏向老年的客群。</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在排除未提供資料的顧客群後，</a:t>
            </a:r>
            <a:r>
              <a:rPr lang="zh-TW">
                <a:solidFill>
                  <a:srgbClr val="000000"/>
                </a:solidFill>
                <a:latin typeface="Microsoft JhengHei"/>
                <a:ea typeface="Microsoft JhengHei"/>
                <a:cs typeface="Microsoft JhengHei"/>
                <a:sym typeface="Microsoft JhengHei"/>
              </a:rPr>
              <a:t>在每日消費時段中</a:t>
            </a:r>
            <a:r>
              <a:rPr lang="zh-TW" b="0" i="0" u="none" strike="noStrike">
                <a:solidFill>
                  <a:srgbClr val="000000"/>
                </a:solidFill>
                <a:latin typeface="Microsoft JhengHei"/>
                <a:ea typeface="Microsoft JhengHei"/>
                <a:cs typeface="Microsoft JhengHei"/>
                <a:sym typeface="Microsoft JhengHei"/>
              </a:rPr>
              <a:t>，年輕客群在晚上的消費活動力較其他客群高。</a:t>
            </a:r>
            <a:endParaRPr b="0"/>
          </a:p>
          <a:p>
            <a:pPr marL="0" lvl="0" indent="0" algn="l" rtl="0">
              <a:spcBef>
                <a:spcPts val="0"/>
              </a:spcBef>
              <a:spcAft>
                <a:spcPts val="0"/>
              </a:spcAft>
              <a:buNone/>
            </a:pPr>
            <a:br>
              <a:rPr lang="zh-TW" b="0" i="0" u="none" strike="noStrike">
                <a:solidFill>
                  <a:srgbClr val="000000"/>
                </a:solidFill>
                <a:latin typeface="Calibri"/>
                <a:ea typeface="Calibri"/>
                <a:cs typeface="Calibri"/>
                <a:sym typeface="Calibri"/>
              </a:rPr>
            </a:br>
            <a:r>
              <a:rPr lang="zh-TW" b="0" i="0" u="none" strike="noStrike">
                <a:solidFill>
                  <a:srgbClr val="000000"/>
                </a:solidFill>
                <a:latin typeface="Microsoft JhengHei"/>
                <a:ea typeface="Microsoft JhengHei"/>
                <a:cs typeface="Microsoft JhengHei"/>
                <a:sym typeface="Microsoft JhengHei"/>
              </a:rPr>
              <a:t>而從購買商品部分來看，各群間的主要購買商品類別相近。針對重要價值客戶，我們或許可以參考各群的年齡與收入分布，並參考他們的消費習慣，寄送獨家優惠，增加顧客再次消費的動力。</a:t>
            </a:r>
            <a:endParaRPr b="0"/>
          </a:p>
          <a:p>
            <a:pPr marL="0" lvl="0" indent="0" algn="l" rtl="0">
              <a:spcBef>
                <a:spcPts val="0"/>
              </a:spcBef>
              <a:spcAft>
                <a:spcPts val="0"/>
              </a:spcAft>
              <a:buNone/>
            </a:pPr>
            <a:br>
              <a:rPr lang="zh-TW" sz="2800"/>
            </a:br>
            <a:br>
              <a:rPr lang="zh-TW"/>
            </a:br>
            <a:endParaRPr/>
          </a:p>
        </p:txBody>
      </p:sp>
      <p:sp>
        <p:nvSpPr>
          <p:cNvPr id="358" name="Google Shape;35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23"/>
        <p:cNvGrpSpPr/>
        <p:nvPr/>
      </p:nvGrpSpPr>
      <p:grpSpPr>
        <a:xfrm>
          <a:off x="0" y="0"/>
          <a:ext cx="0" cy="0"/>
          <a:chOff x="0" y="0"/>
          <a:chExt cx="0" cy="0"/>
        </a:xfrm>
      </p:grpSpPr>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grpSp>
        <p:nvGrpSpPr>
          <p:cNvPr id="27" name="Google Shape;27;p25"/>
          <p:cNvGrpSpPr/>
          <p:nvPr/>
        </p:nvGrpSpPr>
        <p:grpSpPr>
          <a:xfrm rot="515980">
            <a:off x="793298" y="640436"/>
            <a:ext cx="2347490" cy="2894072"/>
            <a:chOff x="1240458" y="649673"/>
            <a:chExt cx="3226088" cy="3977239"/>
          </a:xfrm>
        </p:grpSpPr>
        <p:sp>
          <p:nvSpPr>
            <p:cNvPr id="28" name="Google Shape;28;p25"/>
            <p:cNvSpPr/>
            <p:nvPr/>
          </p:nvSpPr>
          <p:spPr>
            <a:xfrm rot="7200000">
              <a:off x="1480193" y="2622427"/>
              <a:ext cx="1835109" cy="1613146"/>
            </a:xfrm>
            <a:prstGeom prst="flowChartDelay">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9" name="Google Shape;29;p25"/>
            <p:cNvSpPr/>
            <p:nvPr/>
          </p:nvSpPr>
          <p:spPr>
            <a:xfrm rot="-3600000">
              <a:off x="2391701" y="1041012"/>
              <a:ext cx="1835109" cy="1613146"/>
            </a:xfrm>
            <a:prstGeom prst="flowChartDelay">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grpSp>
      <p:sp>
        <p:nvSpPr>
          <p:cNvPr id="30" name="Google Shape;30;p25"/>
          <p:cNvSpPr/>
          <p:nvPr/>
        </p:nvSpPr>
        <p:spPr>
          <a:xfrm rot="428641">
            <a:off x="-1864195" y="5749169"/>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solidFill>
            <a:srgbClr val="63D0EA">
              <a:alpha val="2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1" name="Google Shape;31;p25"/>
          <p:cNvSpPr/>
          <p:nvPr/>
        </p:nvSpPr>
        <p:spPr>
          <a:xfrm rot="428641">
            <a:off x="-1566653" y="5808561"/>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2" name="Google Shape;32;p25"/>
          <p:cNvSpPr/>
          <p:nvPr/>
        </p:nvSpPr>
        <p:spPr>
          <a:xfrm rot="2733299">
            <a:off x="4609787" y="-498095"/>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3" name="Google Shape;33;p25"/>
          <p:cNvSpPr/>
          <p:nvPr/>
        </p:nvSpPr>
        <p:spPr>
          <a:xfrm>
            <a:off x="9884229" y="6509656"/>
            <a:ext cx="2235200" cy="3483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pic>
        <p:nvPicPr>
          <p:cNvPr id="34" name="Google Shape;34;p25"/>
          <p:cNvPicPr preferRelativeResize="0"/>
          <p:nvPr/>
        </p:nvPicPr>
        <p:blipFill rotWithShape="1">
          <a:blip r:embed="rId2">
            <a:alphaModFix/>
          </a:blip>
          <a:srcRect/>
          <a:stretch/>
        </p:blipFill>
        <p:spPr>
          <a:xfrm flipH="1">
            <a:off x="9572245" y="4201885"/>
            <a:ext cx="2765987" cy="2481943"/>
          </a:xfrm>
          <a:prstGeom prst="rect">
            <a:avLst/>
          </a:prstGeom>
          <a:noFill/>
          <a:ln>
            <a:noFill/>
          </a:ln>
        </p:spPr>
      </p:pic>
      <p:grpSp>
        <p:nvGrpSpPr>
          <p:cNvPr id="35" name="Google Shape;35;p25"/>
          <p:cNvGrpSpPr/>
          <p:nvPr/>
        </p:nvGrpSpPr>
        <p:grpSpPr>
          <a:xfrm rot="515980">
            <a:off x="1022357" y="729020"/>
            <a:ext cx="2347490" cy="2894072"/>
            <a:chOff x="1240458" y="649673"/>
            <a:chExt cx="3226088" cy="3977239"/>
          </a:xfrm>
        </p:grpSpPr>
        <p:sp>
          <p:nvSpPr>
            <p:cNvPr id="36" name="Google Shape;36;p25"/>
            <p:cNvSpPr/>
            <p:nvPr/>
          </p:nvSpPr>
          <p:spPr>
            <a:xfrm rot="7200000">
              <a:off x="1480193" y="2622427"/>
              <a:ext cx="1835109" cy="1613146"/>
            </a:xfrm>
            <a:prstGeom prst="flowChartDelay">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7" name="Google Shape;37;p25"/>
            <p:cNvSpPr/>
            <p:nvPr/>
          </p:nvSpPr>
          <p:spPr>
            <a:xfrm rot="-3600000">
              <a:off x="2391701" y="1041012"/>
              <a:ext cx="1835109" cy="1613146"/>
            </a:xfrm>
            <a:prstGeom prst="flowChartDelay">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grpSp>
      <p:pic>
        <p:nvPicPr>
          <p:cNvPr id="38" name="Google Shape;38;p25"/>
          <p:cNvPicPr preferRelativeResize="0"/>
          <p:nvPr/>
        </p:nvPicPr>
        <p:blipFill rotWithShape="1">
          <a:blip r:embed="rId3">
            <a:alphaModFix/>
          </a:blip>
          <a:srcRect/>
          <a:stretch/>
        </p:blipFill>
        <p:spPr>
          <a:xfrm>
            <a:off x="1539125" y="3500061"/>
            <a:ext cx="1125823" cy="498411"/>
          </a:xfrm>
          <a:prstGeom prst="rect">
            <a:avLst/>
          </a:prstGeom>
          <a:noFill/>
          <a:ln>
            <a:noFill/>
          </a:ln>
        </p:spPr>
      </p:pic>
      <p:sp>
        <p:nvSpPr>
          <p:cNvPr id="39" name="Google Shape;39;p25"/>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i="0" u="none" strike="noStrike" cap="none">
                <a:solidFill>
                  <a:srgbClr val="333F50"/>
                </a:solidFill>
                <a:latin typeface="Microsoft JhengHei"/>
                <a:ea typeface="Microsoft JhengHei"/>
                <a:cs typeface="Microsoft JhengHei"/>
                <a:sym typeface="Microsoft JhengHei"/>
              </a:rPr>
              <a:t>演講者</a:t>
            </a:r>
            <a:endParaRPr/>
          </a:p>
        </p:txBody>
      </p:sp>
      <p:sp>
        <p:nvSpPr>
          <p:cNvPr id="40" name="Google Shape;40;p25"/>
          <p:cNvSpPr/>
          <p:nvPr/>
        </p:nvSpPr>
        <p:spPr>
          <a:xfrm>
            <a:off x="8388561" y="-344408"/>
            <a:ext cx="688815" cy="688815"/>
          </a:xfrm>
          <a:prstGeom prst="ellipse">
            <a:avLst/>
          </a:prstGeom>
          <a:noFill/>
          <a:ln w="76200" cap="flat" cmpd="sng">
            <a:solidFill>
              <a:schemeClr val="lt1">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1" name="Google Shape;41;p25"/>
          <p:cNvSpPr/>
          <p:nvPr/>
        </p:nvSpPr>
        <p:spPr>
          <a:xfrm>
            <a:off x="9520792" y="768792"/>
            <a:ext cx="294050" cy="294050"/>
          </a:xfrm>
          <a:prstGeom prst="ellipse">
            <a:avLst/>
          </a:prstGeom>
          <a:solidFill>
            <a:schemeClr val="lt1">
              <a:alpha val="4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2" name="Google Shape;42;p25"/>
          <p:cNvSpPr/>
          <p:nvPr/>
        </p:nvSpPr>
        <p:spPr>
          <a:xfrm>
            <a:off x="10970463" y="639038"/>
            <a:ext cx="1028699" cy="1015455"/>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3" name="Google Shape;43;p25"/>
          <p:cNvSpPr/>
          <p:nvPr/>
        </p:nvSpPr>
        <p:spPr>
          <a:xfrm>
            <a:off x="11636254" y="-297082"/>
            <a:ext cx="725816" cy="716471"/>
          </a:xfrm>
          <a:prstGeom prst="ellipse">
            <a:avLst/>
          </a:prstGeom>
          <a:solidFill>
            <a:schemeClr val="lt1">
              <a:alpha val="3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4" name="Google Shape;44;p25"/>
          <p:cNvSpPr/>
          <p:nvPr/>
        </p:nvSpPr>
        <p:spPr>
          <a:xfrm>
            <a:off x="10429056" y="645316"/>
            <a:ext cx="177952" cy="177952"/>
          </a:xfrm>
          <a:prstGeom prst="ellipse">
            <a:avLst/>
          </a:pr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5" name="Google Shape;45;p25"/>
          <p:cNvSpPr/>
          <p:nvPr/>
        </p:nvSpPr>
        <p:spPr>
          <a:xfrm>
            <a:off x="9884108" y="1567772"/>
            <a:ext cx="177952" cy="177952"/>
          </a:xfrm>
          <a:prstGeom prst="ellipse">
            <a:avLst/>
          </a:prstGeom>
          <a:solidFill>
            <a:schemeClr val="l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46" name="Google Shape;46;p25"/>
          <p:cNvSpPr/>
          <p:nvPr/>
        </p:nvSpPr>
        <p:spPr>
          <a:xfrm>
            <a:off x="-243160" y="6001304"/>
            <a:ext cx="1026931" cy="1026931"/>
          </a:xfrm>
          <a:prstGeom prst="ellipse">
            <a:avLst/>
          </a:prstGeom>
          <a:noFill/>
          <a:ln w="76200" cap="flat" cmpd="sng">
            <a:solidFill>
              <a:schemeClr val="lt1">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06"/>
        <p:cNvGrpSpPr/>
        <p:nvPr/>
      </p:nvGrpSpPr>
      <p:grpSpPr>
        <a:xfrm>
          <a:off x="0" y="0"/>
          <a:ext cx="0" cy="0"/>
          <a:chOff x="0" y="0"/>
          <a:chExt cx="0" cy="0"/>
        </a:xfrm>
      </p:grpSpPr>
      <p:sp>
        <p:nvSpPr>
          <p:cNvPr id="107" name="Google Shape;10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12"/>
        <p:cNvGrpSpPr/>
        <p:nvPr/>
      </p:nvGrpSpPr>
      <p:grpSpPr>
        <a:xfrm>
          <a:off x="0" y="0"/>
          <a:ext cx="0" cy="0"/>
          <a:chOff x="0" y="0"/>
          <a:chExt cx="0" cy="0"/>
        </a:xfrm>
      </p:grpSpPr>
      <p:sp>
        <p:nvSpPr>
          <p:cNvPr id="113" name="Google Shape;113;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章節標題">
  <p:cSld name="章節標題">
    <p:spTree>
      <p:nvGrpSpPr>
        <p:cNvPr id="1" name="Shape 47"/>
        <p:cNvGrpSpPr/>
        <p:nvPr/>
      </p:nvGrpSpPr>
      <p:grpSpPr>
        <a:xfrm>
          <a:off x="0" y="0"/>
          <a:ext cx="0" cy="0"/>
          <a:chOff x="0" y="0"/>
          <a:chExt cx="0" cy="0"/>
        </a:xfrm>
      </p:grpSpPr>
      <p:sp>
        <p:nvSpPr>
          <p:cNvPr id="48" name="Google Shape;4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p:nvPr/>
        </p:nvSpPr>
        <p:spPr>
          <a:xfrm>
            <a:off x="0" y="6578601"/>
            <a:ext cx="12192000" cy="279399"/>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 name="Google Shape;51;p26"/>
          <p:cNvSpPr/>
          <p:nvPr/>
        </p:nvSpPr>
        <p:spPr>
          <a:xfrm rot="5400000">
            <a:off x="55819" y="347903"/>
            <a:ext cx="345562" cy="457200"/>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 name="Google Shape;52;p26"/>
          <p:cNvSpPr/>
          <p:nvPr/>
        </p:nvSpPr>
        <p:spPr>
          <a:xfrm>
            <a:off x="0" y="6578601"/>
            <a:ext cx="12192000" cy="345562"/>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 name="Google Shape;53;p26"/>
          <p:cNvSpPr/>
          <p:nvPr/>
        </p:nvSpPr>
        <p:spPr>
          <a:xfrm>
            <a:off x="0" y="403722"/>
            <a:ext cx="457200" cy="345562"/>
          </a:xfrm>
          <a:prstGeom prst="rect">
            <a:avLst/>
          </a:prstGeom>
          <a:solidFill>
            <a:srgbClr val="FFFFFF">
              <a:alpha val="1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4" name="Google Shape;54;p26"/>
          <p:cNvSpPr/>
          <p:nvPr/>
        </p:nvSpPr>
        <p:spPr>
          <a:xfrm>
            <a:off x="11895144" y="6592077"/>
            <a:ext cx="257027" cy="2570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 name="Google Shape;55;p2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333F50"/>
                </a:solidFill>
                <a:latin typeface="Helvetica Neue"/>
                <a:ea typeface="Helvetica Neue"/>
                <a:cs typeface="Helvetica Neue"/>
                <a:sym typeface="Helvetica Neue"/>
              </a:defRPr>
            </a:lvl1pPr>
            <a:lvl2pPr marL="0" lvl="1" indent="0" algn="r">
              <a:spcBef>
                <a:spcPts val="0"/>
              </a:spcBef>
              <a:buNone/>
              <a:defRPr sz="1200" b="1">
                <a:solidFill>
                  <a:srgbClr val="333F50"/>
                </a:solidFill>
                <a:latin typeface="Helvetica Neue"/>
                <a:ea typeface="Helvetica Neue"/>
                <a:cs typeface="Helvetica Neue"/>
                <a:sym typeface="Helvetica Neue"/>
              </a:defRPr>
            </a:lvl2pPr>
            <a:lvl3pPr marL="0" lvl="2" indent="0" algn="r">
              <a:spcBef>
                <a:spcPts val="0"/>
              </a:spcBef>
              <a:buNone/>
              <a:defRPr sz="1200" b="1">
                <a:solidFill>
                  <a:srgbClr val="333F50"/>
                </a:solidFill>
                <a:latin typeface="Helvetica Neue"/>
                <a:ea typeface="Helvetica Neue"/>
                <a:cs typeface="Helvetica Neue"/>
                <a:sym typeface="Helvetica Neue"/>
              </a:defRPr>
            </a:lvl3pPr>
            <a:lvl4pPr marL="0" lvl="3" indent="0" algn="r">
              <a:spcBef>
                <a:spcPts val="0"/>
              </a:spcBef>
              <a:buNone/>
              <a:defRPr sz="1200" b="1">
                <a:solidFill>
                  <a:srgbClr val="333F50"/>
                </a:solidFill>
                <a:latin typeface="Helvetica Neue"/>
                <a:ea typeface="Helvetica Neue"/>
                <a:cs typeface="Helvetica Neue"/>
                <a:sym typeface="Helvetica Neue"/>
              </a:defRPr>
            </a:lvl4pPr>
            <a:lvl5pPr marL="0" lvl="4" indent="0" algn="r">
              <a:spcBef>
                <a:spcPts val="0"/>
              </a:spcBef>
              <a:buNone/>
              <a:defRPr sz="1200" b="1">
                <a:solidFill>
                  <a:srgbClr val="333F50"/>
                </a:solidFill>
                <a:latin typeface="Helvetica Neue"/>
                <a:ea typeface="Helvetica Neue"/>
                <a:cs typeface="Helvetica Neue"/>
                <a:sym typeface="Helvetica Neue"/>
              </a:defRPr>
            </a:lvl5pPr>
            <a:lvl6pPr marL="0" lvl="5" indent="0" algn="r">
              <a:spcBef>
                <a:spcPts val="0"/>
              </a:spcBef>
              <a:buNone/>
              <a:defRPr sz="1200" b="1">
                <a:solidFill>
                  <a:srgbClr val="333F50"/>
                </a:solidFill>
                <a:latin typeface="Helvetica Neue"/>
                <a:ea typeface="Helvetica Neue"/>
                <a:cs typeface="Helvetica Neue"/>
                <a:sym typeface="Helvetica Neue"/>
              </a:defRPr>
            </a:lvl6pPr>
            <a:lvl7pPr marL="0" lvl="6" indent="0" algn="r">
              <a:spcBef>
                <a:spcPts val="0"/>
              </a:spcBef>
              <a:buNone/>
              <a:defRPr sz="1200" b="1">
                <a:solidFill>
                  <a:srgbClr val="333F50"/>
                </a:solidFill>
                <a:latin typeface="Helvetica Neue"/>
                <a:ea typeface="Helvetica Neue"/>
                <a:cs typeface="Helvetica Neue"/>
                <a:sym typeface="Helvetica Neue"/>
              </a:defRPr>
            </a:lvl7pPr>
            <a:lvl8pPr marL="0" lvl="7" indent="0" algn="r">
              <a:spcBef>
                <a:spcPts val="0"/>
              </a:spcBef>
              <a:buNone/>
              <a:defRPr sz="1200" b="1">
                <a:solidFill>
                  <a:srgbClr val="333F50"/>
                </a:solidFill>
                <a:latin typeface="Helvetica Neue"/>
                <a:ea typeface="Helvetica Neue"/>
                <a:cs typeface="Helvetica Neue"/>
                <a:sym typeface="Helvetica Neue"/>
              </a:defRPr>
            </a:lvl8pPr>
            <a:lvl9pPr marL="0" lvl="8" indent="0" algn="r">
              <a:spcBef>
                <a:spcPts val="0"/>
              </a:spcBef>
              <a:buNone/>
              <a:defRPr sz="1200" b="1">
                <a:solidFill>
                  <a:srgbClr val="333F5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62"/>
        <p:cNvGrpSpPr/>
        <p:nvPr/>
      </p:nvGrpSpPr>
      <p:grpSpPr>
        <a:xfrm>
          <a:off x="0" y="0"/>
          <a:ext cx="0" cy="0"/>
          <a:chOff x="0" y="0"/>
          <a:chExt cx="0" cy="0"/>
        </a:xfrm>
      </p:grpSpPr>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
        <p:nvSpPr>
          <p:cNvPr id="66" name="Google Shape;66;p28"/>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 name="Google Shape;67;p28"/>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 name="Google Shape;68;p28"/>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9" name="Google Shape;69;p28"/>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 name="Google Shape;70;p28"/>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71"/>
        <p:cNvGrpSpPr/>
        <p:nvPr/>
      </p:nvGrpSpPr>
      <p:grpSpPr>
        <a:xfrm>
          <a:off x="0" y="0"/>
          <a:ext cx="0" cy="0"/>
          <a:chOff x="0" y="0"/>
          <a:chExt cx="0" cy="0"/>
        </a:xfrm>
      </p:grpSpPr>
      <p:sp>
        <p:nvSpPr>
          <p:cNvPr id="72" name="Google Shape;7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87"/>
        <p:cNvGrpSpPr/>
        <p:nvPr/>
      </p:nvGrpSpPr>
      <p:grpSpPr>
        <a:xfrm>
          <a:off x="0" y="0"/>
          <a:ext cx="0" cy="0"/>
          <a:chOff x="0" y="0"/>
          <a:chExt cx="0" cy="0"/>
        </a:xfrm>
      </p:grpSpPr>
      <p:sp>
        <p:nvSpPr>
          <p:cNvPr id="88" name="Google Shape;8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92"/>
        <p:cNvGrpSpPr/>
        <p:nvPr/>
      </p:nvGrpSpPr>
      <p:grpSpPr>
        <a:xfrm>
          <a:off x="0" y="0"/>
          <a:ext cx="0" cy="0"/>
          <a:chOff x="0" y="0"/>
          <a:chExt cx="0" cy="0"/>
        </a:xfrm>
      </p:grpSpPr>
      <p:sp>
        <p:nvSpPr>
          <p:cNvPr id="93" name="Google Shape;93;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5" name="Google Shape;95;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6" name="Google Shape;9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99"/>
        <p:cNvGrpSpPr/>
        <p:nvPr/>
      </p:nvGrpSpPr>
      <p:grpSpPr>
        <a:xfrm>
          <a:off x="0" y="0"/>
          <a:ext cx="0" cy="0"/>
          <a:chOff x="0" y="0"/>
          <a:chExt cx="0" cy="0"/>
        </a:xfrm>
      </p:grpSpPr>
      <p:sp>
        <p:nvSpPr>
          <p:cNvPr id="100" name="Google Shape;100;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3"/>
          <p:cNvSpPr>
            <a:spLocks noGrp="1"/>
          </p:cNvSpPr>
          <p:nvPr>
            <p:ph type="pic" idx="2"/>
          </p:nvPr>
        </p:nvSpPr>
        <p:spPr>
          <a:xfrm>
            <a:off x="5183188" y="987425"/>
            <a:ext cx="6172200" cy="4873625"/>
          </a:xfrm>
          <a:prstGeom prst="rect">
            <a:avLst/>
          </a:prstGeom>
          <a:noFill/>
          <a:ln>
            <a:noFill/>
          </a:ln>
        </p:spPr>
      </p:sp>
      <p:sp>
        <p:nvSpPr>
          <p:cNvPr id="102" name="Google Shape;102;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3" name="Google Shape;10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2" name="Google Shape;1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3" name="Google Shape;1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rgbClr val="888888"/>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rgbClr val="888888"/>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rgbClr val="888888"/>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rgbClr val="888888"/>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rgbClr val="888888"/>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rgbClr val="888888"/>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rgbClr val="888888"/>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zh-TW"/>
              <a:t>‹#›</a:t>
            </a:fld>
            <a:endParaRPr/>
          </a:p>
        </p:txBody>
      </p:sp>
      <p:sp>
        <p:nvSpPr>
          <p:cNvPr id="15" name="Google Shape;15;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6" name="Google Shape;16;p24"/>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7" name="Google Shape;17;p24"/>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8" name="Google Shape;18;p24"/>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9" name="Google Shape;19;p24"/>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0" name="Google Shape;20;p24"/>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1" name="Google Shape;21;p24"/>
          <p:cNvSpPr/>
          <p:nvPr/>
        </p:nvSpPr>
        <p:spPr>
          <a:xfrm>
            <a:off x="10049567" y="300441"/>
            <a:ext cx="1771824" cy="1325563"/>
          </a:xfrm>
          <a:prstGeom prst="rect">
            <a:avLst/>
          </a:prstGeom>
          <a:noFill/>
          <a:ln w="38100" cap="flat" cmpd="sng">
            <a:solidFill>
              <a:srgbClr val="BDD7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0" i="0" u="none" strike="noStrike" cap="none">
                <a:solidFill>
                  <a:srgbClr val="BDD7EE"/>
                </a:solidFill>
                <a:latin typeface="Helvetica Neue"/>
                <a:ea typeface="Helvetica Neue"/>
                <a:cs typeface="Helvetica Neue"/>
                <a:sym typeface="Helvetica Neue"/>
              </a:rPr>
              <a:t>講者預留位</a:t>
            </a:r>
            <a:endParaRPr/>
          </a:p>
        </p:txBody>
      </p:sp>
      <p:sp>
        <p:nvSpPr>
          <p:cNvPr id="22" name="Google Shape;22;p24"/>
          <p:cNvSpPr/>
          <p:nvPr/>
        </p:nvSpPr>
        <p:spPr>
          <a:xfrm>
            <a:off x="-841075" y="452235"/>
            <a:ext cx="323552" cy="32355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png"/><Relationship Id="rId5" Type="http://schemas.openxmlformats.org/officeDocument/2006/relationships/image" Target="../media/image59.jp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frtgnn/dunnhumby-the-complete-journe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hub.com/omoindrot/tensorflow-triplet-loss" TargetMode="External"/><Relationship Id="rId4" Type="http://schemas.openxmlformats.org/officeDocument/2006/relationships/hyperlink" Target="https://zhuanlan.zhihu.com/p/16108360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1"/>
          <p:cNvGrpSpPr/>
          <p:nvPr/>
        </p:nvGrpSpPr>
        <p:grpSpPr>
          <a:xfrm>
            <a:off x="1510097" y="1457443"/>
            <a:ext cx="1648314" cy="1353803"/>
            <a:chOff x="1510097" y="1457443"/>
            <a:chExt cx="1648314" cy="1353803"/>
          </a:xfrm>
        </p:grpSpPr>
        <p:sp>
          <p:nvSpPr>
            <p:cNvPr id="124" name="Google Shape;124;p1"/>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i="0" u="none" strike="noStrike" cap="none">
                  <a:solidFill>
                    <a:srgbClr val="F9D6AF"/>
                  </a:solidFill>
                  <a:latin typeface="Helvetica Neue"/>
                  <a:ea typeface="Helvetica Neue"/>
                  <a:cs typeface="Helvetica Neue"/>
                  <a:sym typeface="Helvetica Neue"/>
                </a:rPr>
                <a:t>07</a:t>
              </a:r>
              <a:endParaRPr sz="8000" b="1">
                <a:solidFill>
                  <a:srgbClr val="F9D6AF"/>
                </a:solidFill>
                <a:latin typeface="Helvetica Neue"/>
                <a:ea typeface="Helvetica Neue"/>
                <a:cs typeface="Helvetica Neue"/>
                <a:sym typeface="Helvetica Neue"/>
              </a:endParaRPr>
            </a:p>
          </p:txBody>
        </p:sp>
        <p:sp>
          <p:nvSpPr>
            <p:cNvPr id="125" name="Google Shape;125;p1"/>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07</a:t>
              </a:r>
              <a:endParaRPr sz="8000" b="1">
                <a:solidFill>
                  <a:schemeClr val="lt1"/>
                </a:solidFill>
                <a:latin typeface="Helvetica Neue"/>
                <a:ea typeface="Helvetica Neue"/>
                <a:cs typeface="Helvetica Neue"/>
                <a:sym typeface="Helvetica Neue"/>
              </a:endParaRPr>
            </a:p>
          </p:txBody>
        </p:sp>
      </p:grpSp>
      <p:sp>
        <p:nvSpPr>
          <p:cNvPr id="126" name="Google Shape;126;p1"/>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u="none">
                <a:solidFill>
                  <a:srgbClr val="333F50"/>
                </a:solidFill>
                <a:latin typeface="Helvetica Neue"/>
                <a:ea typeface="Helvetica Neue"/>
                <a:cs typeface="Helvetica Neue"/>
                <a:sym typeface="Helvetica Neue"/>
              </a:rPr>
              <a:t>資料視覺化</a:t>
            </a:r>
            <a:endParaRPr/>
          </a:p>
        </p:txBody>
      </p:sp>
      <p:sp>
        <p:nvSpPr>
          <p:cNvPr id="127" name="Google Shape;127;p1"/>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u="none">
                <a:solidFill>
                  <a:srgbClr val="333F50"/>
                </a:solidFill>
                <a:latin typeface="Microsoft JhengHei"/>
                <a:ea typeface="Microsoft JhengHei"/>
                <a:cs typeface="Microsoft JhengHei"/>
                <a:sym typeface="Microsoft JhengHei"/>
              </a:rPr>
              <a:t>演講者</a:t>
            </a:r>
            <a:endParaRPr/>
          </a:p>
        </p:txBody>
      </p:sp>
      <p:sp>
        <p:nvSpPr>
          <p:cNvPr id="128" name="Google Shape;128;p1"/>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Visualization</a:t>
            </a:r>
            <a:endParaRPr sz="2400" b="1">
              <a:solidFill>
                <a:srgbClr val="333F50"/>
              </a:solidFill>
              <a:latin typeface="Helvetica Neue"/>
              <a:ea typeface="Helvetica Neue"/>
              <a:cs typeface="Helvetica Neue"/>
              <a:sym typeface="Helvetica Neue"/>
            </a:endParaRPr>
          </a:p>
        </p:txBody>
      </p:sp>
      <p:sp>
        <p:nvSpPr>
          <p:cNvPr id="129" name="Google Shape;129;p1"/>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130" name="Google Shape;13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10"/>
          <p:cNvPicPr preferRelativeResize="0"/>
          <p:nvPr/>
        </p:nvPicPr>
        <p:blipFill rotWithShape="1">
          <a:blip r:embed="rId3">
            <a:alphaModFix/>
          </a:blip>
          <a:srcRect/>
          <a:stretch/>
        </p:blipFill>
        <p:spPr>
          <a:xfrm>
            <a:off x="4090249" y="1333284"/>
            <a:ext cx="2988000" cy="1594800"/>
          </a:xfrm>
          <a:prstGeom prst="rect">
            <a:avLst/>
          </a:prstGeom>
          <a:noFill/>
          <a:ln>
            <a:noFill/>
          </a:ln>
        </p:spPr>
      </p:pic>
      <p:pic>
        <p:nvPicPr>
          <p:cNvPr id="401" name="Google Shape;401;p10"/>
          <p:cNvPicPr preferRelativeResize="0"/>
          <p:nvPr/>
        </p:nvPicPr>
        <p:blipFill rotWithShape="1">
          <a:blip r:embed="rId4">
            <a:alphaModFix/>
          </a:blip>
          <a:srcRect/>
          <a:stretch/>
        </p:blipFill>
        <p:spPr>
          <a:xfrm>
            <a:off x="1112310" y="2929546"/>
            <a:ext cx="2988000" cy="1594801"/>
          </a:xfrm>
          <a:prstGeom prst="rect">
            <a:avLst/>
          </a:prstGeom>
          <a:noFill/>
          <a:ln>
            <a:noFill/>
          </a:ln>
        </p:spPr>
      </p:pic>
      <p:pic>
        <p:nvPicPr>
          <p:cNvPr id="402" name="Google Shape;402;p10"/>
          <p:cNvPicPr preferRelativeResize="0"/>
          <p:nvPr/>
        </p:nvPicPr>
        <p:blipFill rotWithShape="1">
          <a:blip r:embed="rId5">
            <a:alphaModFix/>
          </a:blip>
          <a:srcRect/>
          <a:stretch/>
        </p:blipFill>
        <p:spPr>
          <a:xfrm>
            <a:off x="1112310" y="1334031"/>
            <a:ext cx="2987999" cy="1594800"/>
          </a:xfrm>
          <a:prstGeom prst="rect">
            <a:avLst/>
          </a:prstGeom>
          <a:noFill/>
          <a:ln>
            <a:noFill/>
          </a:ln>
        </p:spPr>
      </p:pic>
      <p:pic>
        <p:nvPicPr>
          <p:cNvPr id="403" name="Google Shape;403;p10"/>
          <p:cNvPicPr preferRelativeResize="0"/>
          <p:nvPr/>
        </p:nvPicPr>
        <p:blipFill rotWithShape="1">
          <a:blip r:embed="rId6">
            <a:alphaModFix/>
          </a:blip>
          <a:srcRect/>
          <a:stretch/>
        </p:blipFill>
        <p:spPr>
          <a:xfrm>
            <a:off x="7175273" y="1719992"/>
            <a:ext cx="3685945" cy="1960539"/>
          </a:xfrm>
          <a:prstGeom prst="rect">
            <a:avLst/>
          </a:prstGeom>
          <a:noFill/>
          <a:ln>
            <a:noFill/>
          </a:ln>
        </p:spPr>
      </p:pic>
      <p:pic>
        <p:nvPicPr>
          <p:cNvPr id="404" name="Google Shape;404;p10"/>
          <p:cNvPicPr preferRelativeResize="0"/>
          <p:nvPr/>
        </p:nvPicPr>
        <p:blipFill rotWithShape="1">
          <a:blip r:embed="rId7">
            <a:alphaModFix/>
          </a:blip>
          <a:srcRect/>
          <a:stretch/>
        </p:blipFill>
        <p:spPr>
          <a:xfrm>
            <a:off x="4090249" y="2929544"/>
            <a:ext cx="2987999" cy="1594800"/>
          </a:xfrm>
          <a:prstGeom prst="rect">
            <a:avLst/>
          </a:prstGeom>
          <a:noFill/>
          <a:ln>
            <a:noFill/>
          </a:ln>
        </p:spPr>
      </p:pic>
      <p:pic>
        <p:nvPicPr>
          <p:cNvPr id="405" name="Google Shape;405;p10"/>
          <p:cNvPicPr preferRelativeResize="0"/>
          <p:nvPr/>
        </p:nvPicPr>
        <p:blipFill rotWithShape="1">
          <a:blip r:embed="rId8">
            <a:alphaModFix/>
          </a:blip>
          <a:srcRect/>
          <a:stretch/>
        </p:blipFill>
        <p:spPr>
          <a:xfrm>
            <a:off x="7187973" y="3726208"/>
            <a:ext cx="3673245" cy="1960539"/>
          </a:xfrm>
          <a:prstGeom prst="rect">
            <a:avLst/>
          </a:prstGeom>
          <a:noFill/>
          <a:ln>
            <a:noFill/>
          </a:ln>
        </p:spPr>
      </p:pic>
      <p:sp>
        <p:nvSpPr>
          <p:cNvPr id="406" name="Google Shape;406;p10"/>
          <p:cNvSpPr txBox="1"/>
          <p:nvPr/>
        </p:nvSpPr>
        <p:spPr>
          <a:xfrm>
            <a:off x="7141925" y="54348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1" i="0" u="none" strike="noStrike" cap="none">
                <a:solidFill>
                  <a:schemeClr val="lt1"/>
                </a:solidFill>
                <a:latin typeface="Helvetica Neue"/>
                <a:ea typeface="Helvetica Neue"/>
                <a:cs typeface="Helvetica Neue"/>
                <a:sym typeface="Helvetica Neue"/>
              </a:rPr>
              <a:t>第0群</a:t>
            </a:r>
            <a:endParaRPr sz="1000" b="1" i="0" u="none" strike="noStrike" cap="none">
              <a:solidFill>
                <a:schemeClr val="lt1"/>
              </a:solidFill>
              <a:latin typeface="Helvetica Neue"/>
              <a:ea typeface="Helvetica Neue"/>
              <a:cs typeface="Helvetica Neue"/>
              <a:sym typeface="Helvetica Neue"/>
            </a:endParaRPr>
          </a:p>
        </p:txBody>
      </p:sp>
      <p:pic>
        <p:nvPicPr>
          <p:cNvPr id="407" name="Google Shape;407;p10"/>
          <p:cNvPicPr preferRelativeResize="0"/>
          <p:nvPr/>
        </p:nvPicPr>
        <p:blipFill rotWithShape="1">
          <a:blip r:embed="rId9">
            <a:alphaModFix/>
          </a:blip>
          <a:srcRect/>
          <a:stretch/>
        </p:blipFill>
        <p:spPr>
          <a:xfrm>
            <a:off x="1121043" y="4521642"/>
            <a:ext cx="2979266" cy="1538709"/>
          </a:xfrm>
          <a:prstGeom prst="rect">
            <a:avLst/>
          </a:prstGeom>
          <a:noFill/>
          <a:ln>
            <a:noFill/>
          </a:ln>
        </p:spPr>
      </p:pic>
      <p:sp>
        <p:nvSpPr>
          <p:cNvPr id="408" name="Google Shape;408;p10"/>
          <p:cNvSpPr txBox="1"/>
          <p:nvPr/>
        </p:nvSpPr>
        <p:spPr>
          <a:xfrm>
            <a:off x="4330200"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第1群</a:t>
            </a:r>
            <a:endParaRPr sz="1000" b="0" i="0" u="none" strike="noStrike" cap="none">
              <a:solidFill>
                <a:schemeClr val="lt1"/>
              </a:solidFill>
              <a:latin typeface="Arial"/>
              <a:ea typeface="Arial"/>
              <a:cs typeface="Arial"/>
              <a:sym typeface="Arial"/>
            </a:endParaRPr>
          </a:p>
        </p:txBody>
      </p:sp>
      <p:pic>
        <p:nvPicPr>
          <p:cNvPr id="409" name="Google Shape;409;p10"/>
          <p:cNvPicPr preferRelativeResize="0"/>
          <p:nvPr/>
        </p:nvPicPr>
        <p:blipFill rotWithShape="1">
          <a:blip r:embed="rId10">
            <a:alphaModFix/>
          </a:blip>
          <a:srcRect/>
          <a:stretch/>
        </p:blipFill>
        <p:spPr>
          <a:xfrm>
            <a:off x="4090249" y="4506490"/>
            <a:ext cx="2987999" cy="1538710"/>
          </a:xfrm>
          <a:prstGeom prst="rect">
            <a:avLst/>
          </a:prstGeom>
          <a:noFill/>
          <a:ln>
            <a:noFill/>
          </a:ln>
        </p:spPr>
      </p:pic>
      <p:sp>
        <p:nvSpPr>
          <p:cNvPr id="410" name="Google Shape;410;p10"/>
          <p:cNvSpPr txBox="1"/>
          <p:nvPr/>
        </p:nvSpPr>
        <p:spPr>
          <a:xfrm>
            <a:off x="7141925"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第2群</a:t>
            </a:r>
            <a:endParaRPr sz="1000" b="0" i="0" u="none" strike="noStrike" cap="none">
              <a:solidFill>
                <a:schemeClr val="lt1"/>
              </a:solidFill>
              <a:latin typeface="Arial"/>
              <a:ea typeface="Arial"/>
              <a:cs typeface="Arial"/>
              <a:sym typeface="Arial"/>
            </a:endParaRPr>
          </a:p>
        </p:txBody>
      </p:sp>
      <p:sp>
        <p:nvSpPr>
          <p:cNvPr id="411" name="Google Shape;411;p10"/>
          <p:cNvSpPr/>
          <p:nvPr/>
        </p:nvSpPr>
        <p:spPr>
          <a:xfrm rot="10800000">
            <a:off x="1364458" y="989985"/>
            <a:ext cx="253792" cy="241200"/>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412" name="Google Shape;412;p10"/>
          <p:cNvSpPr txBox="1"/>
          <p:nvPr/>
        </p:nvSpPr>
        <p:spPr>
          <a:xfrm>
            <a:off x="110490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R</a:t>
            </a:r>
            <a:endParaRPr sz="1400" b="1" i="0" u="none" strike="noStrike" cap="none">
              <a:solidFill>
                <a:srgbClr val="333F50"/>
              </a:solidFill>
              <a:latin typeface="Helvetica Neue"/>
              <a:ea typeface="Helvetica Neue"/>
              <a:cs typeface="Helvetica Neue"/>
              <a:sym typeface="Helvetica Neue"/>
            </a:endParaRPr>
          </a:p>
        </p:txBody>
      </p:sp>
      <p:sp>
        <p:nvSpPr>
          <p:cNvPr id="413" name="Google Shape;413;p10"/>
          <p:cNvSpPr/>
          <p:nvPr/>
        </p:nvSpPr>
        <p:spPr>
          <a:xfrm>
            <a:off x="1919035"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414" name="Google Shape;414;p10"/>
          <p:cNvSpPr txBox="1"/>
          <p:nvPr/>
        </p:nvSpPr>
        <p:spPr>
          <a:xfrm>
            <a:off x="161825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F</a:t>
            </a:r>
            <a:endParaRPr sz="1400" b="1" i="0" u="none" strike="noStrike" cap="none">
              <a:solidFill>
                <a:srgbClr val="333F50"/>
              </a:solidFill>
              <a:latin typeface="Helvetica Neue"/>
              <a:ea typeface="Helvetica Neue"/>
              <a:cs typeface="Helvetica Neue"/>
              <a:sym typeface="Helvetica Neue"/>
            </a:endParaRPr>
          </a:p>
        </p:txBody>
      </p:sp>
      <p:sp>
        <p:nvSpPr>
          <p:cNvPr id="415" name="Google Shape;415;p10"/>
          <p:cNvSpPr/>
          <p:nvPr/>
        </p:nvSpPr>
        <p:spPr>
          <a:xfrm>
            <a:off x="2540656"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416" name="Google Shape;416;p10"/>
          <p:cNvSpPr txBox="1"/>
          <p:nvPr/>
        </p:nvSpPr>
        <p:spPr>
          <a:xfrm>
            <a:off x="2191743"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M</a:t>
            </a:r>
            <a:endParaRPr sz="1400" b="1" i="0" u="none" strike="noStrike" cap="none">
              <a:solidFill>
                <a:srgbClr val="333F50"/>
              </a:solidFill>
              <a:latin typeface="Helvetica Neue"/>
              <a:ea typeface="Helvetica Neue"/>
              <a:cs typeface="Helvetica Neue"/>
              <a:sym typeface="Helvetica Neue"/>
            </a:endParaRPr>
          </a:p>
        </p:txBody>
      </p:sp>
      <p:sp>
        <p:nvSpPr>
          <p:cNvPr id="417" name="Google Shape;417;p1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 - 重要保持顧客</a:t>
            </a:r>
            <a:endParaRPr/>
          </a:p>
        </p:txBody>
      </p:sp>
      <p:grpSp>
        <p:nvGrpSpPr>
          <p:cNvPr id="418" name="Google Shape;418;p10"/>
          <p:cNvGrpSpPr/>
          <p:nvPr/>
        </p:nvGrpSpPr>
        <p:grpSpPr>
          <a:xfrm>
            <a:off x="6315613" y="261142"/>
            <a:ext cx="3552287" cy="683557"/>
            <a:chOff x="6315613" y="261142"/>
            <a:chExt cx="3552287" cy="683557"/>
          </a:xfrm>
        </p:grpSpPr>
        <p:sp>
          <p:nvSpPr>
            <p:cNvPr id="419" name="Google Shape;419;p1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0" name="Google Shape;420;p1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1" name="Google Shape;421;p10"/>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2" name="Google Shape;422;p10"/>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3" name="Google Shape;423;p1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4" name="Google Shape;424;p1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5" name="Google Shape;425;p1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6" name="Google Shape;426;p10"/>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427" name="Google Shape;427;p10"/>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428" name="Google Shape;428;p1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9" name="Google Shape;429;p1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0" name="Google Shape;430;p10"/>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1" name="Google Shape;431;p10"/>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2" name="Google Shape;432;p10"/>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3" name="Google Shape;433;p10"/>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434" name="Google Shape;434;p1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10</a:t>
            </a:fld>
            <a:endParaRPr/>
          </a:p>
        </p:txBody>
      </p:sp>
      <p:sp>
        <p:nvSpPr>
          <p:cNvPr id="435" name="Google Shape;435;p10"/>
          <p:cNvSpPr txBox="1"/>
          <p:nvPr/>
        </p:nvSpPr>
        <p:spPr>
          <a:xfrm>
            <a:off x="4090250" y="58035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1" i="0" u="none" strike="noStrike" cap="none">
                <a:solidFill>
                  <a:schemeClr val="lt1"/>
                </a:solidFill>
                <a:latin typeface="Helvetica Neue"/>
                <a:ea typeface="Helvetica Neue"/>
                <a:cs typeface="Helvetica Neue"/>
                <a:sym typeface="Helvetica Neue"/>
              </a:rPr>
              <a:t>第</a:t>
            </a:r>
            <a:r>
              <a:rPr lang="zh-TW" sz="700" b="1">
                <a:solidFill>
                  <a:schemeClr val="lt1"/>
                </a:solidFill>
                <a:latin typeface="Helvetica Neue"/>
                <a:ea typeface="Helvetica Neue"/>
                <a:cs typeface="Helvetica Neue"/>
                <a:sym typeface="Helvetica Neue"/>
              </a:rPr>
              <a:t>2</a:t>
            </a:r>
            <a:r>
              <a:rPr lang="zh-TW" sz="700" b="1" i="0" u="none" strike="noStrike" cap="none">
                <a:solidFill>
                  <a:schemeClr val="lt1"/>
                </a:solidFill>
                <a:latin typeface="Helvetica Neue"/>
                <a:ea typeface="Helvetica Neue"/>
                <a:cs typeface="Helvetica Neue"/>
                <a:sym typeface="Helvetica Neue"/>
              </a:rPr>
              <a:t>群</a:t>
            </a:r>
            <a:endParaRPr sz="1000" b="1" i="0" u="none" strike="noStrike" cap="none">
              <a:solidFill>
                <a:schemeClr val="lt1"/>
              </a:solidFill>
              <a:latin typeface="Helvetica Neue"/>
              <a:ea typeface="Helvetica Neue"/>
              <a:cs typeface="Helvetica Neue"/>
              <a:sym typeface="Helvetica Neue"/>
            </a:endParaRPr>
          </a:p>
        </p:txBody>
      </p:sp>
      <p:sp>
        <p:nvSpPr>
          <p:cNvPr id="436" name="Google Shape;436;p10"/>
          <p:cNvSpPr txBox="1"/>
          <p:nvPr/>
        </p:nvSpPr>
        <p:spPr>
          <a:xfrm>
            <a:off x="1104900" y="58035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1" i="0" u="none" strike="noStrike" cap="none">
                <a:solidFill>
                  <a:schemeClr val="lt1"/>
                </a:solidFill>
                <a:latin typeface="Helvetica Neue"/>
                <a:ea typeface="Helvetica Neue"/>
                <a:cs typeface="Helvetica Neue"/>
                <a:sym typeface="Helvetica Neue"/>
              </a:rPr>
              <a:t>第</a:t>
            </a:r>
            <a:r>
              <a:rPr lang="zh-TW" sz="700" b="1">
                <a:solidFill>
                  <a:schemeClr val="lt1"/>
                </a:solidFill>
                <a:latin typeface="Helvetica Neue"/>
                <a:ea typeface="Helvetica Neue"/>
                <a:cs typeface="Helvetica Neue"/>
                <a:sym typeface="Helvetica Neue"/>
              </a:rPr>
              <a:t>1</a:t>
            </a:r>
            <a:r>
              <a:rPr lang="zh-TW" sz="700" b="1" i="0" u="none" strike="noStrike" cap="none">
                <a:solidFill>
                  <a:schemeClr val="lt1"/>
                </a:solidFill>
                <a:latin typeface="Helvetica Neue"/>
                <a:ea typeface="Helvetica Neue"/>
                <a:cs typeface="Helvetica Neue"/>
                <a:sym typeface="Helvetica Neue"/>
              </a:rPr>
              <a:t>群</a:t>
            </a:r>
            <a:endParaRPr sz="1000" b="1" i="0" u="none" strike="noStrike" cap="none">
              <a:solidFill>
                <a:schemeClr val="lt1"/>
              </a:solidFill>
              <a:latin typeface="Helvetica Neue"/>
              <a:ea typeface="Helvetica Neue"/>
              <a:cs typeface="Helvetica Neue"/>
              <a:sym typeface="Helvetica Neue"/>
            </a:endParaRPr>
          </a:p>
        </p:txBody>
      </p:sp>
      <p:sp>
        <p:nvSpPr>
          <p:cNvPr id="39" name="Google Shape;185;p3">
            <a:extLst>
              <a:ext uri="{FF2B5EF4-FFF2-40B4-BE49-F238E27FC236}">
                <a16:creationId xmlns:a16="http://schemas.microsoft.com/office/drawing/2014/main" id="{A274C192-70D7-4C74-A7B5-B8CCF3BD03E0}"/>
              </a:ext>
            </a:extLst>
          </p:cNvPr>
          <p:cNvSpPr/>
          <p:nvPr/>
        </p:nvSpPr>
        <p:spPr>
          <a:xfrm>
            <a:off x="3993225" y="2725271"/>
            <a:ext cx="3085023" cy="1770972"/>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 name="Google Shape;185;p3">
            <a:extLst>
              <a:ext uri="{FF2B5EF4-FFF2-40B4-BE49-F238E27FC236}">
                <a16:creationId xmlns:a16="http://schemas.microsoft.com/office/drawing/2014/main" id="{343D8769-34C2-4B2B-B80B-49DE8159CB6F}"/>
              </a:ext>
            </a:extLst>
          </p:cNvPr>
          <p:cNvSpPr/>
          <p:nvPr/>
        </p:nvSpPr>
        <p:spPr>
          <a:xfrm>
            <a:off x="7014239" y="3482027"/>
            <a:ext cx="4056718" cy="2321473"/>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1" name="Google Shape;185;p3">
            <a:extLst>
              <a:ext uri="{FF2B5EF4-FFF2-40B4-BE49-F238E27FC236}">
                <a16:creationId xmlns:a16="http://schemas.microsoft.com/office/drawing/2014/main" id="{32BEFD59-952D-42CC-8F8C-BA336FD382B9}"/>
              </a:ext>
            </a:extLst>
          </p:cNvPr>
          <p:cNvSpPr/>
          <p:nvPr/>
        </p:nvSpPr>
        <p:spPr>
          <a:xfrm>
            <a:off x="3876804" y="4319324"/>
            <a:ext cx="3311169" cy="1938954"/>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9"/>
                                        </p:tgtEl>
                                      </p:cBhvr>
                                    </p:animEffect>
                                    <p:set>
                                      <p:cBhvr>
                                        <p:cTn id="11" dur="1" fill="hold">
                                          <p:stCondLst>
                                            <p:cond delay="499"/>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animBg="1"/>
      <p:bldP spid="4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11"/>
          <p:cNvGrpSpPr/>
          <p:nvPr/>
        </p:nvGrpSpPr>
        <p:grpSpPr>
          <a:xfrm>
            <a:off x="1510097" y="1457443"/>
            <a:ext cx="1648314" cy="1353803"/>
            <a:chOff x="1510097" y="1457443"/>
            <a:chExt cx="1648314" cy="1353803"/>
          </a:xfrm>
        </p:grpSpPr>
        <p:sp>
          <p:nvSpPr>
            <p:cNvPr id="443" name="Google Shape;443;p11"/>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444" name="Google Shape;444;p11"/>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445" name="Google Shape;445;p11"/>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446" name="Google Shape;446;p11"/>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447" name="Google Shape;447;p11"/>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448" name="Google Shape;4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11</a:t>
            </a:fld>
            <a:endParaRPr/>
          </a:p>
        </p:txBody>
      </p:sp>
      <p:sp>
        <p:nvSpPr>
          <p:cNvPr id="449" name="Google Shape;449;p11"/>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450" name="Google Shape;450;p11"/>
          <p:cNvSpPr txBox="1"/>
          <p:nvPr/>
        </p:nvSpPr>
        <p:spPr>
          <a:xfrm>
            <a:off x="3346077" y="2992342"/>
            <a:ext cx="1338828"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購物籃分析</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關聯性分析(購物籃分析)</a:t>
            </a:r>
            <a:endParaRPr sz="2800" b="1">
              <a:solidFill>
                <a:srgbClr val="333F50"/>
              </a:solidFill>
              <a:latin typeface="Helvetica Neue"/>
              <a:ea typeface="Helvetica Neue"/>
              <a:cs typeface="Helvetica Neue"/>
              <a:sym typeface="Helvetica Neue"/>
            </a:endParaRPr>
          </a:p>
        </p:txBody>
      </p:sp>
      <p:sp>
        <p:nvSpPr>
          <p:cNvPr id="457" name="Google Shape;457;p12"/>
          <p:cNvSpPr txBox="1"/>
          <p:nvPr/>
        </p:nvSpPr>
        <p:spPr>
          <a:xfrm>
            <a:off x="479094" y="1092098"/>
            <a:ext cx="9129362" cy="36512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Microsoft JhengHei"/>
                <a:ea typeface="Microsoft JhengHei"/>
                <a:cs typeface="Microsoft JhengHei"/>
                <a:sym typeface="Microsoft JhengHei"/>
              </a:rPr>
              <a:t>透過歷史交易資料找出商品與商品之間的關聯性</a:t>
            </a:r>
            <a:endParaRPr sz="2000" b="1">
              <a:solidFill>
                <a:srgbClr val="333F50"/>
              </a:solidFill>
              <a:latin typeface="Microsoft JhengHei"/>
              <a:ea typeface="Microsoft JhengHei"/>
              <a:cs typeface="Microsoft JhengHei"/>
              <a:sym typeface="Microsoft JhengHei"/>
            </a:endParaRPr>
          </a:p>
        </p:txBody>
      </p:sp>
      <p:grpSp>
        <p:nvGrpSpPr>
          <p:cNvPr id="458" name="Google Shape;458;p12"/>
          <p:cNvGrpSpPr/>
          <p:nvPr/>
        </p:nvGrpSpPr>
        <p:grpSpPr>
          <a:xfrm>
            <a:off x="6315613" y="261142"/>
            <a:ext cx="3552287" cy="683557"/>
            <a:chOff x="6315613" y="261142"/>
            <a:chExt cx="3552287" cy="683557"/>
          </a:xfrm>
        </p:grpSpPr>
        <p:sp>
          <p:nvSpPr>
            <p:cNvPr id="459" name="Google Shape;459;p1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0" name="Google Shape;460;p1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1" name="Google Shape;461;p12"/>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2" name="Google Shape;462;p12"/>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3" name="Google Shape;463;p1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4" name="Google Shape;464;p1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5" name="Google Shape;465;p1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6" name="Google Shape;466;p12"/>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467" name="Google Shape;467;p12"/>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468" name="Google Shape;468;p1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69" name="Google Shape;469;p1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70" name="Google Shape;470;p1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71" name="Google Shape;471;p1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72" name="Google Shape;472;p1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73" name="Google Shape;473;p12"/>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474" name="Google Shape;474;p12"/>
          <p:cNvSpPr txBox="1">
            <a:spLocks noGrp="1"/>
          </p:cNvSpPr>
          <p:nvPr>
            <p:ph type="sldNum" idx="12"/>
          </p:nvPr>
        </p:nvSpPr>
        <p:spPr>
          <a:xfrm>
            <a:off x="7189382" y="4893595"/>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12</a:t>
            </a:fld>
            <a:endParaRPr/>
          </a:p>
        </p:txBody>
      </p:sp>
      <p:pic>
        <p:nvPicPr>
          <p:cNvPr id="475" name="Google Shape;475;p12"/>
          <p:cNvPicPr preferRelativeResize="0"/>
          <p:nvPr/>
        </p:nvPicPr>
        <p:blipFill rotWithShape="1">
          <a:blip r:embed="rId3">
            <a:alphaModFix/>
          </a:blip>
          <a:srcRect/>
          <a:stretch/>
        </p:blipFill>
        <p:spPr>
          <a:xfrm>
            <a:off x="974490" y="2692710"/>
            <a:ext cx="1434836" cy="1434836"/>
          </a:xfrm>
          <a:prstGeom prst="rect">
            <a:avLst/>
          </a:prstGeom>
          <a:noFill/>
          <a:ln>
            <a:noFill/>
          </a:ln>
        </p:spPr>
      </p:pic>
      <p:pic>
        <p:nvPicPr>
          <p:cNvPr id="476" name="Google Shape;476;p12"/>
          <p:cNvPicPr preferRelativeResize="0"/>
          <p:nvPr/>
        </p:nvPicPr>
        <p:blipFill rotWithShape="1">
          <a:blip r:embed="rId4">
            <a:alphaModFix/>
          </a:blip>
          <a:srcRect/>
          <a:stretch/>
        </p:blipFill>
        <p:spPr>
          <a:xfrm>
            <a:off x="1886574" y="3025965"/>
            <a:ext cx="775608" cy="1162504"/>
          </a:xfrm>
          <a:prstGeom prst="rect">
            <a:avLst/>
          </a:prstGeom>
          <a:noFill/>
          <a:ln>
            <a:noFill/>
          </a:ln>
        </p:spPr>
      </p:pic>
      <p:pic>
        <p:nvPicPr>
          <p:cNvPr id="477" name="Google Shape;477;p12"/>
          <p:cNvPicPr preferRelativeResize="0"/>
          <p:nvPr/>
        </p:nvPicPr>
        <p:blipFill rotWithShape="1">
          <a:blip r:embed="rId5">
            <a:alphaModFix/>
          </a:blip>
          <a:srcRect/>
          <a:stretch/>
        </p:blipFill>
        <p:spPr>
          <a:xfrm>
            <a:off x="1040857" y="3693123"/>
            <a:ext cx="1302101" cy="1306959"/>
          </a:xfrm>
          <a:prstGeom prst="rect">
            <a:avLst/>
          </a:prstGeom>
          <a:noFill/>
          <a:ln>
            <a:noFill/>
          </a:ln>
        </p:spPr>
      </p:pic>
      <p:pic>
        <p:nvPicPr>
          <p:cNvPr id="478" name="Google Shape;478;p12"/>
          <p:cNvPicPr preferRelativeResize="0"/>
          <p:nvPr/>
        </p:nvPicPr>
        <p:blipFill rotWithShape="1">
          <a:blip r:embed="rId6">
            <a:alphaModFix/>
          </a:blip>
          <a:srcRect/>
          <a:stretch/>
        </p:blipFill>
        <p:spPr>
          <a:xfrm>
            <a:off x="1691908" y="3613827"/>
            <a:ext cx="1827118" cy="1827118"/>
          </a:xfrm>
          <a:prstGeom prst="rect">
            <a:avLst/>
          </a:prstGeom>
          <a:noFill/>
          <a:ln>
            <a:noFill/>
          </a:ln>
        </p:spPr>
      </p:pic>
      <p:pic>
        <p:nvPicPr>
          <p:cNvPr id="479" name="Google Shape;479;p12"/>
          <p:cNvPicPr preferRelativeResize="0"/>
          <p:nvPr/>
        </p:nvPicPr>
        <p:blipFill rotWithShape="1">
          <a:blip r:embed="rId7">
            <a:alphaModFix/>
          </a:blip>
          <a:srcRect/>
          <a:stretch/>
        </p:blipFill>
        <p:spPr>
          <a:xfrm>
            <a:off x="782406" y="4027439"/>
            <a:ext cx="2396220" cy="1729772"/>
          </a:xfrm>
          <a:prstGeom prst="rect">
            <a:avLst/>
          </a:prstGeom>
          <a:noFill/>
          <a:ln>
            <a:noFill/>
          </a:ln>
        </p:spPr>
      </p:pic>
      <p:sp>
        <p:nvSpPr>
          <p:cNvPr id="480" name="Google Shape;480;p12"/>
          <p:cNvSpPr/>
          <p:nvPr/>
        </p:nvSpPr>
        <p:spPr>
          <a:xfrm>
            <a:off x="4088128" y="3911617"/>
            <a:ext cx="1468320" cy="86997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p12"/>
          <p:cNvPicPr preferRelativeResize="0"/>
          <p:nvPr/>
        </p:nvPicPr>
        <p:blipFill rotWithShape="1">
          <a:blip r:embed="rId8">
            <a:alphaModFix/>
          </a:blip>
          <a:srcRect/>
          <a:stretch/>
        </p:blipFill>
        <p:spPr>
          <a:xfrm>
            <a:off x="5921097" y="3721578"/>
            <a:ext cx="3478086" cy="3320413"/>
          </a:xfrm>
          <a:prstGeom prst="rect">
            <a:avLst/>
          </a:prstGeom>
          <a:noFill/>
          <a:ln>
            <a:noFill/>
          </a:ln>
        </p:spPr>
      </p:pic>
      <p:pic>
        <p:nvPicPr>
          <p:cNvPr id="482" name="Google Shape;482;p12"/>
          <p:cNvPicPr preferRelativeResize="0"/>
          <p:nvPr/>
        </p:nvPicPr>
        <p:blipFill rotWithShape="1">
          <a:blip r:embed="rId9">
            <a:alphaModFix/>
          </a:blip>
          <a:srcRect/>
          <a:stretch/>
        </p:blipFill>
        <p:spPr>
          <a:xfrm rot="3157050">
            <a:off x="8612281" y="4454792"/>
            <a:ext cx="1387220" cy="873515"/>
          </a:xfrm>
          <a:prstGeom prst="rect">
            <a:avLst/>
          </a:prstGeom>
          <a:noFill/>
          <a:ln>
            <a:noFill/>
          </a:ln>
        </p:spPr>
      </p:pic>
      <p:grpSp>
        <p:nvGrpSpPr>
          <p:cNvPr id="483" name="Google Shape;483;p12"/>
          <p:cNvGrpSpPr/>
          <p:nvPr/>
        </p:nvGrpSpPr>
        <p:grpSpPr>
          <a:xfrm rot="513278">
            <a:off x="4579343" y="2957392"/>
            <a:ext cx="558899" cy="974609"/>
            <a:chOff x="10457252" y="2159969"/>
            <a:chExt cx="244935" cy="427118"/>
          </a:xfrm>
        </p:grpSpPr>
        <p:sp>
          <p:nvSpPr>
            <p:cNvPr id="484" name="Google Shape;484;p12"/>
            <p:cNvSpPr/>
            <p:nvPr/>
          </p:nvSpPr>
          <p:spPr>
            <a:xfrm>
              <a:off x="10549355" y="2526360"/>
              <a:ext cx="60727" cy="60727"/>
            </a:xfrm>
            <a:custGeom>
              <a:avLst/>
              <a:gdLst/>
              <a:ahLst/>
              <a:cxnLst/>
              <a:rect l="l" t="t" r="r" b="b"/>
              <a:pathLst>
                <a:path w="60727" h="60727" extrusionOk="0">
                  <a:moveTo>
                    <a:pt x="0" y="0"/>
                  </a:moveTo>
                  <a:lnTo>
                    <a:pt x="60728" y="0"/>
                  </a:lnTo>
                  <a:lnTo>
                    <a:pt x="60728" y="60728"/>
                  </a:lnTo>
                  <a:lnTo>
                    <a:pt x="0" y="60728"/>
                  </a:ln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85" name="Google Shape;485;p12"/>
            <p:cNvSpPr/>
            <p:nvPr/>
          </p:nvSpPr>
          <p:spPr>
            <a:xfrm>
              <a:off x="10559477" y="2159969"/>
              <a:ext cx="142710" cy="305663"/>
            </a:xfrm>
            <a:custGeom>
              <a:avLst/>
              <a:gdLst/>
              <a:ahLst/>
              <a:cxnLst/>
              <a:rect l="l" t="t" r="r" b="b"/>
              <a:pathLst>
                <a:path w="142710" h="305663" extrusionOk="0">
                  <a:moveTo>
                    <a:pt x="20243" y="0"/>
                  </a:moveTo>
                  <a:lnTo>
                    <a:pt x="0" y="32995"/>
                  </a:lnTo>
                  <a:lnTo>
                    <a:pt x="20243" y="60728"/>
                  </a:lnTo>
                  <a:cubicBezTo>
                    <a:pt x="54285" y="60728"/>
                    <a:pt x="81983" y="88426"/>
                    <a:pt x="81983" y="122468"/>
                  </a:cubicBezTo>
                  <a:cubicBezTo>
                    <a:pt x="81983" y="156510"/>
                    <a:pt x="54285" y="184208"/>
                    <a:pt x="20243" y="184208"/>
                  </a:cubicBezTo>
                  <a:lnTo>
                    <a:pt x="0" y="214562"/>
                  </a:lnTo>
                  <a:lnTo>
                    <a:pt x="20243" y="305664"/>
                  </a:lnTo>
                  <a:lnTo>
                    <a:pt x="50607" y="305664"/>
                  </a:lnTo>
                  <a:lnTo>
                    <a:pt x="50607" y="241126"/>
                  </a:lnTo>
                  <a:cubicBezTo>
                    <a:pt x="103496" y="227586"/>
                    <a:pt x="142710" y="179518"/>
                    <a:pt x="142710" y="122468"/>
                  </a:cubicBezTo>
                  <a:cubicBezTo>
                    <a:pt x="142710" y="54941"/>
                    <a:pt x="87772" y="0"/>
                    <a:pt x="20243" y="0"/>
                  </a:cubicBez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486" name="Google Shape;486;p12"/>
            <p:cNvGrpSpPr/>
            <p:nvPr/>
          </p:nvGrpSpPr>
          <p:grpSpPr>
            <a:xfrm>
              <a:off x="10457252" y="2159969"/>
              <a:ext cx="122467" cy="305663"/>
              <a:chOff x="10457252" y="2159969"/>
              <a:chExt cx="122467" cy="305663"/>
            </a:xfrm>
          </p:grpSpPr>
          <p:sp>
            <p:nvSpPr>
              <p:cNvPr id="487" name="Google Shape;487;p12"/>
              <p:cNvSpPr/>
              <p:nvPr/>
            </p:nvSpPr>
            <p:spPr>
              <a:xfrm>
                <a:off x="10457252" y="2159969"/>
                <a:ext cx="122467" cy="122467"/>
              </a:xfrm>
              <a:custGeom>
                <a:avLst/>
                <a:gdLst/>
                <a:ahLst/>
                <a:cxnLst/>
                <a:rect l="l" t="t" r="r" b="b"/>
                <a:pathLst>
                  <a:path w="122467" h="122467" extrusionOk="0">
                    <a:moveTo>
                      <a:pt x="0" y="122468"/>
                    </a:moveTo>
                    <a:lnTo>
                      <a:pt x="60728" y="122468"/>
                    </a:lnTo>
                    <a:cubicBezTo>
                      <a:pt x="60728" y="88426"/>
                      <a:pt x="88424" y="60728"/>
                      <a:pt x="122468" y="60728"/>
                    </a:cubicBezTo>
                    <a:lnTo>
                      <a:pt x="122468" y="0"/>
                    </a:lnTo>
                    <a:cubicBezTo>
                      <a:pt x="54940" y="0"/>
                      <a:pt x="0" y="54941"/>
                      <a:pt x="0" y="122468"/>
                    </a:cubicBez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88" name="Google Shape;488;p12"/>
              <p:cNvSpPr/>
              <p:nvPr/>
            </p:nvSpPr>
            <p:spPr>
              <a:xfrm>
                <a:off x="10549355" y="2344177"/>
                <a:ext cx="30363" cy="121455"/>
              </a:xfrm>
              <a:custGeom>
                <a:avLst/>
                <a:gdLst/>
                <a:ahLst/>
                <a:cxnLst/>
                <a:rect l="l" t="t" r="r" b="b"/>
                <a:pathLst>
                  <a:path w="30363" h="121455" extrusionOk="0">
                    <a:moveTo>
                      <a:pt x="0" y="0"/>
                    </a:moveTo>
                    <a:lnTo>
                      <a:pt x="30364" y="0"/>
                    </a:lnTo>
                    <a:lnTo>
                      <a:pt x="30364" y="121456"/>
                    </a:lnTo>
                    <a:lnTo>
                      <a:pt x="0" y="121456"/>
                    </a:ln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pic>
        <p:nvPicPr>
          <p:cNvPr id="489" name="Google Shape;489;p12"/>
          <p:cNvPicPr preferRelativeResize="0"/>
          <p:nvPr/>
        </p:nvPicPr>
        <p:blipFill rotWithShape="1">
          <a:blip r:embed="rId10">
            <a:alphaModFix/>
          </a:blip>
          <a:srcRect b="12140"/>
          <a:stretch/>
        </p:blipFill>
        <p:spPr>
          <a:xfrm>
            <a:off x="6314266" y="1707378"/>
            <a:ext cx="2718967" cy="23888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495" name="Google Shape;495;p13"/>
          <p:cNvGraphicFramePr/>
          <p:nvPr/>
        </p:nvGraphicFramePr>
        <p:xfrm>
          <a:off x="609600" y="1984592"/>
          <a:ext cx="7272400" cy="3908175"/>
        </p:xfrm>
        <a:graphic>
          <a:graphicData uri="http://schemas.openxmlformats.org/drawingml/2006/table">
            <a:tbl>
              <a:tblPr>
                <a:noFill/>
                <a:tableStyleId>{96B1FEBE-8A40-4B0B-A055-EEEE64A0B891}</a:tableStyleId>
              </a:tblPr>
              <a:tblGrid>
                <a:gridCol w="1755650">
                  <a:extLst>
                    <a:ext uri="{9D8B030D-6E8A-4147-A177-3AD203B41FA5}">
                      <a16:colId xmlns:a16="http://schemas.microsoft.com/office/drawing/2014/main" val="20000"/>
                    </a:ext>
                  </a:extLst>
                </a:gridCol>
                <a:gridCol w="1613225">
                  <a:extLst>
                    <a:ext uri="{9D8B030D-6E8A-4147-A177-3AD203B41FA5}">
                      <a16:colId xmlns:a16="http://schemas.microsoft.com/office/drawing/2014/main" val="20001"/>
                    </a:ext>
                  </a:extLst>
                </a:gridCol>
                <a:gridCol w="1267250">
                  <a:extLst>
                    <a:ext uri="{9D8B030D-6E8A-4147-A177-3AD203B41FA5}">
                      <a16:colId xmlns:a16="http://schemas.microsoft.com/office/drawing/2014/main" val="20002"/>
                    </a:ext>
                  </a:extLst>
                </a:gridCol>
                <a:gridCol w="1412900">
                  <a:extLst>
                    <a:ext uri="{9D8B030D-6E8A-4147-A177-3AD203B41FA5}">
                      <a16:colId xmlns:a16="http://schemas.microsoft.com/office/drawing/2014/main" val="20003"/>
                    </a:ext>
                  </a:extLst>
                </a:gridCol>
                <a:gridCol w="1223375">
                  <a:extLst>
                    <a:ext uri="{9D8B030D-6E8A-4147-A177-3AD203B41FA5}">
                      <a16:colId xmlns:a16="http://schemas.microsoft.com/office/drawing/2014/main" val="20004"/>
                    </a:ext>
                  </a:extLst>
                </a:gridCol>
              </a:tblGrid>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商品名稱</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商品名稱</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support</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confidence</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lift</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義大利麵醬</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0.54</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8.13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義大利麵醬</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0.46</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8.13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起司</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熟食肉</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0.63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7.67</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4125">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熟食肉</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起司</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0.42</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7.67</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1877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起司、奶製類產品</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麵包</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0.25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3.65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18775">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麵包</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起司、奶製類產品</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3.65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96" name="Google Shape;496;p13"/>
          <p:cNvSpPr txBox="1"/>
          <p:nvPr/>
        </p:nvSpPr>
        <p:spPr>
          <a:xfrm>
            <a:off x="8675745" y="2884282"/>
            <a:ext cx="3153398" cy="129263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調整商品位置</a:t>
            </a:r>
            <a:endParaRPr sz="2400" b="1" i="0" u="none" strike="noStrike" cap="none">
              <a:solidFill>
                <a:srgbClr val="333F50"/>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規劃商品組合促銷</a:t>
            </a:r>
            <a:endParaRPr sz="2400" b="1" i="0" u="none" strike="noStrike" cap="none">
              <a:solidFill>
                <a:srgbClr val="333F50"/>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規劃商品折扣</a:t>
            </a:r>
            <a:endParaRPr sz="2400" b="1" i="0" u="none" strike="noStrike" cap="none">
              <a:solidFill>
                <a:srgbClr val="333F50"/>
              </a:solidFill>
              <a:latin typeface="Helvetica Neue"/>
              <a:ea typeface="Helvetica Neue"/>
              <a:cs typeface="Helvetica Neue"/>
              <a:sym typeface="Helvetica Neue"/>
            </a:endParaRPr>
          </a:p>
        </p:txBody>
      </p:sp>
      <p:sp>
        <p:nvSpPr>
          <p:cNvPr id="497" name="Google Shape;497;p13"/>
          <p:cNvSpPr/>
          <p:nvPr/>
        </p:nvSpPr>
        <p:spPr>
          <a:xfrm>
            <a:off x="609600" y="2536506"/>
            <a:ext cx="7272402" cy="892494"/>
          </a:xfrm>
          <a:prstGeom prst="rect">
            <a:avLst/>
          </a:prstGeom>
          <a:noFill/>
          <a:ln w="38100"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Helvetica Neue"/>
              <a:ea typeface="Helvetica Neue"/>
              <a:cs typeface="Helvetica Neue"/>
              <a:sym typeface="Helvetica Neue"/>
            </a:endParaRPr>
          </a:p>
        </p:txBody>
      </p:sp>
      <p:sp>
        <p:nvSpPr>
          <p:cNvPr id="498" name="Google Shape;498;p13"/>
          <p:cNvSpPr/>
          <p:nvPr/>
        </p:nvSpPr>
        <p:spPr>
          <a:xfrm>
            <a:off x="8056768" y="3348450"/>
            <a:ext cx="720577" cy="457800"/>
          </a:xfrm>
          <a:prstGeom prst="rightArrow">
            <a:avLst>
              <a:gd name="adj1" fmla="val 56341"/>
              <a:gd name="adj2" fmla="val 53171"/>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Helvetica Neue"/>
              <a:ea typeface="Helvetica Neue"/>
              <a:cs typeface="Helvetica Neue"/>
              <a:sym typeface="Helvetica Neue"/>
            </a:endParaRPr>
          </a:p>
        </p:txBody>
      </p:sp>
      <p:sp>
        <p:nvSpPr>
          <p:cNvPr id="499" name="Google Shape;499;p1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關聯性分析(購物籃分析)</a:t>
            </a:r>
            <a:endParaRPr sz="2800" b="1">
              <a:solidFill>
                <a:srgbClr val="333F50"/>
              </a:solidFill>
              <a:latin typeface="Helvetica Neue"/>
              <a:ea typeface="Helvetica Neue"/>
              <a:cs typeface="Helvetica Neue"/>
              <a:sym typeface="Helvetica Neue"/>
            </a:endParaRPr>
          </a:p>
        </p:txBody>
      </p:sp>
      <p:sp>
        <p:nvSpPr>
          <p:cNvPr id="500" name="Google Shape;500;p13"/>
          <p:cNvSpPr txBox="1"/>
          <p:nvPr/>
        </p:nvSpPr>
        <p:spPr>
          <a:xfrm>
            <a:off x="479094" y="1092098"/>
            <a:ext cx="9129362" cy="89249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Microsoft JhengHei"/>
                <a:ea typeface="Microsoft JhengHei"/>
                <a:cs typeface="Microsoft JhengHei"/>
                <a:sym typeface="Microsoft JhengHei"/>
              </a:rPr>
              <a:t>透過歷史交易資料找出商品與商品之間的關聯性</a:t>
            </a:r>
            <a:endParaRPr sz="2000" b="1">
              <a:solidFill>
                <a:srgbClr val="333F50"/>
              </a:solidFill>
              <a:latin typeface="Microsoft JhengHei"/>
              <a:ea typeface="Microsoft JhengHei"/>
              <a:cs typeface="Microsoft JhengHei"/>
              <a:sym typeface="Microsoft JhengHei"/>
            </a:endParaRPr>
          </a:p>
          <a:p>
            <a:pPr marL="0" marR="0" lvl="0" indent="0" algn="l" rtl="0">
              <a:lnSpc>
                <a:spcPct val="90000"/>
              </a:lnSpc>
              <a:spcBef>
                <a:spcPts val="60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採用Apriori演算法進行分析</a:t>
            </a:r>
            <a:endParaRPr/>
          </a:p>
          <a:p>
            <a:pPr marL="0" marR="0" lvl="0" indent="0" algn="l" rtl="0">
              <a:lnSpc>
                <a:spcPct val="90000"/>
              </a:lnSpc>
              <a:spcBef>
                <a:spcPts val="0"/>
              </a:spcBef>
              <a:spcAft>
                <a:spcPts val="0"/>
              </a:spcAft>
              <a:buClr>
                <a:schemeClr val="dk1"/>
              </a:buClr>
              <a:buSzPts val="2000"/>
              <a:buFont typeface="Arial"/>
              <a:buNone/>
            </a:pPr>
            <a:endParaRPr sz="2000" b="1">
              <a:solidFill>
                <a:srgbClr val="333F50"/>
              </a:solidFill>
              <a:latin typeface="Microsoft JhengHei"/>
              <a:ea typeface="Microsoft JhengHei"/>
              <a:cs typeface="Microsoft JhengHei"/>
              <a:sym typeface="Microsoft JhengHei"/>
            </a:endParaRPr>
          </a:p>
        </p:txBody>
      </p:sp>
      <p:grpSp>
        <p:nvGrpSpPr>
          <p:cNvPr id="501" name="Google Shape;501;p13"/>
          <p:cNvGrpSpPr/>
          <p:nvPr/>
        </p:nvGrpSpPr>
        <p:grpSpPr>
          <a:xfrm>
            <a:off x="6315613" y="261142"/>
            <a:ext cx="3552287" cy="683557"/>
            <a:chOff x="6315613" y="261142"/>
            <a:chExt cx="3552287" cy="683557"/>
          </a:xfrm>
        </p:grpSpPr>
        <p:sp>
          <p:nvSpPr>
            <p:cNvPr id="502" name="Google Shape;502;p1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3" name="Google Shape;503;p1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4" name="Google Shape;504;p13"/>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5" name="Google Shape;505;p13"/>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6" name="Google Shape;506;p1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7" name="Google Shape;507;p1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8" name="Google Shape;508;p1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9" name="Google Shape;509;p13"/>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510" name="Google Shape;510;p13"/>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511" name="Google Shape;511;p1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2" name="Google Shape;512;p13"/>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3" name="Google Shape;513;p13"/>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4" name="Google Shape;514;p13"/>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5" name="Google Shape;515;p13"/>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16" name="Google Shape;516;p13"/>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517" name="Google Shape;517;p1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14"/>
          <p:cNvGrpSpPr/>
          <p:nvPr/>
        </p:nvGrpSpPr>
        <p:grpSpPr>
          <a:xfrm>
            <a:off x="1510097" y="1457443"/>
            <a:ext cx="1648314" cy="1353803"/>
            <a:chOff x="1510097" y="1457443"/>
            <a:chExt cx="1648314" cy="1353803"/>
          </a:xfrm>
        </p:grpSpPr>
        <p:sp>
          <p:nvSpPr>
            <p:cNvPr id="524" name="Google Shape;524;p14"/>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525" name="Google Shape;525;p14"/>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526" name="Google Shape;526;p14"/>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527" name="Google Shape;527;p14"/>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528" name="Google Shape;528;p14"/>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529" name="Google Shape;52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14</a:t>
            </a:fld>
            <a:endParaRPr/>
          </a:p>
        </p:txBody>
      </p:sp>
      <p:sp>
        <p:nvSpPr>
          <p:cNvPr id="530" name="Google Shape;530;p14"/>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531" name="Google Shape;531;p14"/>
          <p:cNvSpPr txBox="1"/>
          <p:nvPr/>
        </p:nvSpPr>
        <p:spPr>
          <a:xfrm>
            <a:off x="3346077" y="2992342"/>
            <a:ext cx="2569934"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時間序列分析-銷售預測</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5"/>
          <p:cNvSpPr/>
          <p:nvPr/>
        </p:nvSpPr>
        <p:spPr>
          <a:xfrm>
            <a:off x="1111037" y="4866156"/>
            <a:ext cx="1701577" cy="377190"/>
          </a:xfrm>
          <a:prstGeom prst="ellipse">
            <a:avLst/>
          </a:prstGeom>
          <a:solidFill>
            <a:srgbClr val="D8D8D8">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8" name="Google Shape;538;p15"/>
          <p:cNvSpPr/>
          <p:nvPr/>
        </p:nvSpPr>
        <p:spPr>
          <a:xfrm>
            <a:off x="1347587" y="3327772"/>
            <a:ext cx="1479540" cy="377190"/>
          </a:xfrm>
          <a:prstGeom prst="ellipse">
            <a:avLst/>
          </a:prstGeom>
          <a:solidFill>
            <a:srgbClr val="D8D8D8">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9" name="Google Shape;539;p15"/>
          <p:cNvSpPr/>
          <p:nvPr/>
        </p:nvSpPr>
        <p:spPr>
          <a:xfrm>
            <a:off x="3266857" y="3586552"/>
            <a:ext cx="1285800" cy="572700"/>
          </a:xfrm>
          <a:prstGeom prst="rightArrow">
            <a:avLst>
              <a:gd name="adj1" fmla="val 50000"/>
              <a:gd name="adj2" fmla="val 50000"/>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Helvetica Neue"/>
              <a:ea typeface="Helvetica Neue"/>
              <a:cs typeface="Helvetica Neue"/>
              <a:sym typeface="Helvetica Neue"/>
            </a:endParaRPr>
          </a:p>
        </p:txBody>
      </p:sp>
      <p:pic>
        <p:nvPicPr>
          <p:cNvPr id="540" name="Google Shape;540;p15"/>
          <p:cNvPicPr preferRelativeResize="0"/>
          <p:nvPr/>
        </p:nvPicPr>
        <p:blipFill rotWithShape="1">
          <a:blip r:embed="rId3">
            <a:alphaModFix/>
          </a:blip>
          <a:srcRect/>
          <a:stretch/>
        </p:blipFill>
        <p:spPr>
          <a:xfrm>
            <a:off x="5118907" y="3233439"/>
            <a:ext cx="1285801" cy="1285801"/>
          </a:xfrm>
          <a:prstGeom prst="rect">
            <a:avLst/>
          </a:prstGeom>
          <a:noFill/>
          <a:ln>
            <a:noFill/>
          </a:ln>
        </p:spPr>
      </p:pic>
      <p:pic>
        <p:nvPicPr>
          <p:cNvPr id="541" name="Google Shape;541;p15"/>
          <p:cNvPicPr preferRelativeResize="0"/>
          <p:nvPr/>
        </p:nvPicPr>
        <p:blipFill rotWithShape="1">
          <a:blip r:embed="rId4">
            <a:alphaModFix/>
          </a:blip>
          <a:srcRect l="25428" t="24963" r="24678" b="12233"/>
          <a:stretch/>
        </p:blipFill>
        <p:spPr>
          <a:xfrm>
            <a:off x="8469361" y="2951315"/>
            <a:ext cx="2164123" cy="1843174"/>
          </a:xfrm>
          <a:prstGeom prst="rect">
            <a:avLst/>
          </a:prstGeom>
          <a:noFill/>
          <a:ln>
            <a:noFill/>
          </a:ln>
        </p:spPr>
      </p:pic>
      <p:sp>
        <p:nvSpPr>
          <p:cNvPr id="542" name="Google Shape;542;p1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543" name="Google Shape;543;p15"/>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掌握未來商品銷售變動趨勢，有助於檢視當前商品銷售情況，並管控商品數量</a:t>
            </a:r>
            <a:endParaRPr/>
          </a:p>
        </p:txBody>
      </p:sp>
      <p:sp>
        <p:nvSpPr>
          <p:cNvPr id="544" name="Google Shape;544;p15"/>
          <p:cNvSpPr/>
          <p:nvPr/>
        </p:nvSpPr>
        <p:spPr>
          <a:xfrm>
            <a:off x="6757353" y="3586552"/>
            <a:ext cx="1285800" cy="572700"/>
          </a:xfrm>
          <a:prstGeom prst="rightArrow">
            <a:avLst>
              <a:gd name="adj1" fmla="val 50000"/>
              <a:gd name="adj2" fmla="val 50000"/>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Helvetica Neue"/>
              <a:ea typeface="Helvetica Neue"/>
              <a:cs typeface="Helvetica Neue"/>
              <a:sym typeface="Helvetica Neue"/>
            </a:endParaRPr>
          </a:p>
        </p:txBody>
      </p:sp>
      <p:pic>
        <p:nvPicPr>
          <p:cNvPr id="545" name="Google Shape;545;p15"/>
          <p:cNvPicPr preferRelativeResize="0"/>
          <p:nvPr/>
        </p:nvPicPr>
        <p:blipFill rotWithShape="1">
          <a:blip r:embed="rId5">
            <a:alphaModFix/>
          </a:blip>
          <a:srcRect/>
          <a:stretch/>
        </p:blipFill>
        <p:spPr>
          <a:xfrm>
            <a:off x="1444919" y="2050553"/>
            <a:ext cx="1479540" cy="1480328"/>
          </a:xfrm>
          <a:prstGeom prst="rect">
            <a:avLst/>
          </a:prstGeom>
          <a:noFill/>
          <a:ln>
            <a:noFill/>
          </a:ln>
        </p:spPr>
      </p:pic>
      <p:grpSp>
        <p:nvGrpSpPr>
          <p:cNvPr id="546" name="Google Shape;546;p15"/>
          <p:cNvGrpSpPr/>
          <p:nvPr/>
        </p:nvGrpSpPr>
        <p:grpSpPr>
          <a:xfrm rot="513278">
            <a:off x="10341137" y="2159968"/>
            <a:ext cx="558899" cy="974609"/>
            <a:chOff x="10457252" y="2159969"/>
            <a:chExt cx="244935" cy="427118"/>
          </a:xfrm>
        </p:grpSpPr>
        <p:sp>
          <p:nvSpPr>
            <p:cNvPr id="547" name="Google Shape;547;p15"/>
            <p:cNvSpPr/>
            <p:nvPr/>
          </p:nvSpPr>
          <p:spPr>
            <a:xfrm>
              <a:off x="10549355" y="2526360"/>
              <a:ext cx="60727" cy="60727"/>
            </a:xfrm>
            <a:custGeom>
              <a:avLst/>
              <a:gdLst/>
              <a:ahLst/>
              <a:cxnLst/>
              <a:rect l="l" t="t" r="r" b="b"/>
              <a:pathLst>
                <a:path w="60727" h="60727" extrusionOk="0">
                  <a:moveTo>
                    <a:pt x="0" y="0"/>
                  </a:moveTo>
                  <a:lnTo>
                    <a:pt x="60728" y="0"/>
                  </a:lnTo>
                  <a:lnTo>
                    <a:pt x="60728" y="60728"/>
                  </a:lnTo>
                  <a:lnTo>
                    <a:pt x="0" y="60728"/>
                  </a:ln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48" name="Google Shape;548;p15"/>
            <p:cNvSpPr/>
            <p:nvPr/>
          </p:nvSpPr>
          <p:spPr>
            <a:xfrm>
              <a:off x="10559477" y="2159969"/>
              <a:ext cx="142710" cy="305663"/>
            </a:xfrm>
            <a:custGeom>
              <a:avLst/>
              <a:gdLst/>
              <a:ahLst/>
              <a:cxnLst/>
              <a:rect l="l" t="t" r="r" b="b"/>
              <a:pathLst>
                <a:path w="142710" h="305663" extrusionOk="0">
                  <a:moveTo>
                    <a:pt x="20243" y="0"/>
                  </a:moveTo>
                  <a:lnTo>
                    <a:pt x="0" y="32995"/>
                  </a:lnTo>
                  <a:lnTo>
                    <a:pt x="20243" y="60728"/>
                  </a:lnTo>
                  <a:cubicBezTo>
                    <a:pt x="54285" y="60728"/>
                    <a:pt x="81983" y="88426"/>
                    <a:pt x="81983" y="122468"/>
                  </a:cubicBezTo>
                  <a:cubicBezTo>
                    <a:pt x="81983" y="156510"/>
                    <a:pt x="54285" y="184208"/>
                    <a:pt x="20243" y="184208"/>
                  </a:cubicBezTo>
                  <a:lnTo>
                    <a:pt x="0" y="214562"/>
                  </a:lnTo>
                  <a:lnTo>
                    <a:pt x="20243" y="305664"/>
                  </a:lnTo>
                  <a:lnTo>
                    <a:pt x="50607" y="305664"/>
                  </a:lnTo>
                  <a:lnTo>
                    <a:pt x="50607" y="241126"/>
                  </a:lnTo>
                  <a:cubicBezTo>
                    <a:pt x="103496" y="227586"/>
                    <a:pt x="142710" y="179518"/>
                    <a:pt x="142710" y="122468"/>
                  </a:cubicBezTo>
                  <a:cubicBezTo>
                    <a:pt x="142710" y="54941"/>
                    <a:pt x="87772" y="0"/>
                    <a:pt x="20243" y="0"/>
                  </a:cubicBez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549" name="Google Shape;549;p15"/>
            <p:cNvGrpSpPr/>
            <p:nvPr/>
          </p:nvGrpSpPr>
          <p:grpSpPr>
            <a:xfrm>
              <a:off x="10457252" y="2159969"/>
              <a:ext cx="122467" cy="305663"/>
              <a:chOff x="10457252" y="2159969"/>
              <a:chExt cx="122467" cy="305663"/>
            </a:xfrm>
          </p:grpSpPr>
          <p:sp>
            <p:nvSpPr>
              <p:cNvPr id="550" name="Google Shape;550;p15"/>
              <p:cNvSpPr/>
              <p:nvPr/>
            </p:nvSpPr>
            <p:spPr>
              <a:xfrm>
                <a:off x="10457252" y="2159969"/>
                <a:ext cx="122467" cy="122467"/>
              </a:xfrm>
              <a:custGeom>
                <a:avLst/>
                <a:gdLst/>
                <a:ahLst/>
                <a:cxnLst/>
                <a:rect l="l" t="t" r="r" b="b"/>
                <a:pathLst>
                  <a:path w="122467" h="122467" extrusionOk="0">
                    <a:moveTo>
                      <a:pt x="0" y="122468"/>
                    </a:moveTo>
                    <a:lnTo>
                      <a:pt x="60728" y="122468"/>
                    </a:lnTo>
                    <a:cubicBezTo>
                      <a:pt x="60728" y="88426"/>
                      <a:pt x="88424" y="60728"/>
                      <a:pt x="122468" y="60728"/>
                    </a:cubicBezTo>
                    <a:lnTo>
                      <a:pt x="122468" y="0"/>
                    </a:lnTo>
                    <a:cubicBezTo>
                      <a:pt x="54940" y="0"/>
                      <a:pt x="0" y="54941"/>
                      <a:pt x="0" y="122468"/>
                    </a:cubicBez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51" name="Google Shape;551;p15"/>
              <p:cNvSpPr/>
              <p:nvPr/>
            </p:nvSpPr>
            <p:spPr>
              <a:xfrm>
                <a:off x="10549355" y="2344177"/>
                <a:ext cx="30363" cy="121455"/>
              </a:xfrm>
              <a:custGeom>
                <a:avLst/>
                <a:gdLst/>
                <a:ahLst/>
                <a:cxnLst/>
                <a:rect l="l" t="t" r="r" b="b"/>
                <a:pathLst>
                  <a:path w="30363" h="121455" extrusionOk="0">
                    <a:moveTo>
                      <a:pt x="0" y="0"/>
                    </a:moveTo>
                    <a:lnTo>
                      <a:pt x="30364" y="0"/>
                    </a:lnTo>
                    <a:lnTo>
                      <a:pt x="30364" y="121456"/>
                    </a:lnTo>
                    <a:lnTo>
                      <a:pt x="0" y="121456"/>
                    </a:ln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grpSp>
        <p:nvGrpSpPr>
          <p:cNvPr id="552" name="Google Shape;552;p15"/>
          <p:cNvGrpSpPr/>
          <p:nvPr/>
        </p:nvGrpSpPr>
        <p:grpSpPr>
          <a:xfrm>
            <a:off x="6315613" y="261142"/>
            <a:ext cx="3552287" cy="683557"/>
            <a:chOff x="6315613" y="261142"/>
            <a:chExt cx="3552287" cy="683557"/>
          </a:xfrm>
        </p:grpSpPr>
        <p:sp>
          <p:nvSpPr>
            <p:cNvPr id="553" name="Google Shape;553;p1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4" name="Google Shape;554;p1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5" name="Google Shape;555;p15"/>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6" name="Google Shape;556;p15"/>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7" name="Google Shape;557;p1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8" name="Google Shape;558;p1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9" name="Google Shape;559;p1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0" name="Google Shape;560;p15"/>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561" name="Google Shape;561;p15"/>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562" name="Google Shape;562;p1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3" name="Google Shape;563;p15"/>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4" name="Google Shape;564;p15"/>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5" name="Google Shape;565;p15"/>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6" name="Google Shape;566;p15"/>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7" name="Google Shape;567;p15"/>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568" name="Google Shape;568;p1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15</a:t>
            </a:fld>
            <a:endParaRPr/>
          </a:p>
        </p:txBody>
      </p:sp>
      <p:grpSp>
        <p:nvGrpSpPr>
          <p:cNvPr id="569" name="Google Shape;569;p15"/>
          <p:cNvGrpSpPr/>
          <p:nvPr/>
        </p:nvGrpSpPr>
        <p:grpSpPr>
          <a:xfrm>
            <a:off x="1333501" y="3579823"/>
            <a:ext cx="1479551" cy="1498604"/>
            <a:chOff x="840" y="2255"/>
            <a:chExt cx="932" cy="944"/>
          </a:xfrm>
        </p:grpSpPr>
        <p:sp>
          <p:nvSpPr>
            <p:cNvPr id="570" name="Google Shape;570;p15"/>
            <p:cNvSpPr/>
            <p:nvPr/>
          </p:nvSpPr>
          <p:spPr>
            <a:xfrm>
              <a:off x="840" y="2265"/>
              <a:ext cx="932" cy="9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1" name="Google Shape;571;p15"/>
            <p:cNvSpPr/>
            <p:nvPr/>
          </p:nvSpPr>
          <p:spPr>
            <a:xfrm>
              <a:off x="1115" y="3123"/>
              <a:ext cx="44" cy="48"/>
            </a:xfrm>
            <a:custGeom>
              <a:avLst/>
              <a:gdLst/>
              <a:ahLst/>
              <a:cxnLst/>
              <a:rect l="l" t="t" r="r" b="b"/>
              <a:pathLst>
                <a:path w="44" h="48" extrusionOk="0">
                  <a:moveTo>
                    <a:pt x="3" y="37"/>
                  </a:moveTo>
                  <a:lnTo>
                    <a:pt x="0" y="5"/>
                  </a:lnTo>
                  <a:lnTo>
                    <a:pt x="44" y="0"/>
                  </a:lnTo>
                  <a:lnTo>
                    <a:pt x="43" y="33"/>
                  </a:lnTo>
                  <a:lnTo>
                    <a:pt x="29" y="48"/>
                  </a:lnTo>
                  <a:lnTo>
                    <a:pt x="3" y="37"/>
                  </a:ln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2" name="Google Shape;572;p15"/>
            <p:cNvSpPr/>
            <p:nvPr/>
          </p:nvSpPr>
          <p:spPr>
            <a:xfrm>
              <a:off x="1109" y="3156"/>
              <a:ext cx="108" cy="41"/>
            </a:xfrm>
            <a:custGeom>
              <a:avLst/>
              <a:gdLst/>
              <a:ahLst/>
              <a:cxnLst/>
              <a:rect l="l" t="t" r="r" b="b"/>
              <a:pathLst>
                <a:path w="653" h="246" extrusionOk="0">
                  <a:moveTo>
                    <a:pt x="647" y="229"/>
                  </a:moveTo>
                  <a:cubicBezTo>
                    <a:pt x="645" y="238"/>
                    <a:pt x="643" y="244"/>
                    <a:pt x="640" y="246"/>
                  </a:cubicBezTo>
                  <a:cubicBezTo>
                    <a:pt x="23" y="245"/>
                    <a:pt x="23" y="245"/>
                    <a:pt x="23" y="245"/>
                  </a:cubicBezTo>
                  <a:cubicBezTo>
                    <a:pt x="22" y="237"/>
                    <a:pt x="20" y="230"/>
                    <a:pt x="19" y="223"/>
                  </a:cubicBezTo>
                  <a:cubicBezTo>
                    <a:pt x="0" y="95"/>
                    <a:pt x="49" y="16"/>
                    <a:pt x="49" y="16"/>
                  </a:cubicBezTo>
                  <a:cubicBezTo>
                    <a:pt x="116" y="52"/>
                    <a:pt x="199" y="57"/>
                    <a:pt x="294" y="0"/>
                  </a:cubicBezTo>
                  <a:cubicBezTo>
                    <a:pt x="313" y="13"/>
                    <a:pt x="330" y="26"/>
                    <a:pt x="348" y="34"/>
                  </a:cubicBezTo>
                  <a:cubicBezTo>
                    <a:pt x="361" y="40"/>
                    <a:pt x="373" y="44"/>
                    <a:pt x="386" y="48"/>
                  </a:cubicBezTo>
                  <a:cubicBezTo>
                    <a:pt x="386" y="48"/>
                    <a:pt x="386" y="48"/>
                    <a:pt x="386" y="48"/>
                  </a:cubicBezTo>
                  <a:cubicBezTo>
                    <a:pt x="392" y="49"/>
                    <a:pt x="397" y="51"/>
                    <a:pt x="403" y="52"/>
                  </a:cubicBezTo>
                  <a:cubicBezTo>
                    <a:pt x="403" y="52"/>
                    <a:pt x="403" y="52"/>
                    <a:pt x="403" y="52"/>
                  </a:cubicBezTo>
                  <a:cubicBezTo>
                    <a:pt x="418" y="56"/>
                    <a:pt x="432" y="58"/>
                    <a:pt x="446" y="60"/>
                  </a:cubicBezTo>
                  <a:cubicBezTo>
                    <a:pt x="446" y="60"/>
                    <a:pt x="446" y="60"/>
                    <a:pt x="446" y="60"/>
                  </a:cubicBezTo>
                  <a:cubicBezTo>
                    <a:pt x="503" y="67"/>
                    <a:pt x="552" y="65"/>
                    <a:pt x="590" y="88"/>
                  </a:cubicBezTo>
                  <a:cubicBezTo>
                    <a:pt x="649" y="123"/>
                    <a:pt x="653" y="195"/>
                    <a:pt x="647" y="229"/>
                  </a:cubicBezTo>
                  <a:close/>
                </a:path>
              </a:pathLst>
            </a:custGeom>
            <a:solidFill>
              <a:srgbClr val="5156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3" name="Google Shape;573;p15"/>
            <p:cNvSpPr/>
            <p:nvPr/>
          </p:nvSpPr>
          <p:spPr>
            <a:xfrm>
              <a:off x="1112" y="3193"/>
              <a:ext cx="104" cy="4"/>
            </a:xfrm>
            <a:custGeom>
              <a:avLst/>
              <a:gdLst/>
              <a:ahLst/>
              <a:cxnLst/>
              <a:rect l="l" t="t" r="r" b="b"/>
              <a:pathLst>
                <a:path w="628" h="25" extrusionOk="0">
                  <a:moveTo>
                    <a:pt x="628" y="6"/>
                  </a:moveTo>
                  <a:cubicBezTo>
                    <a:pt x="626" y="15"/>
                    <a:pt x="622" y="24"/>
                    <a:pt x="620" y="25"/>
                  </a:cubicBezTo>
                  <a:cubicBezTo>
                    <a:pt x="4" y="22"/>
                    <a:pt x="4" y="22"/>
                    <a:pt x="4" y="22"/>
                  </a:cubicBezTo>
                  <a:cubicBezTo>
                    <a:pt x="3" y="14"/>
                    <a:pt x="1" y="7"/>
                    <a:pt x="0" y="0"/>
                  </a:cubicBezTo>
                  <a:lnTo>
                    <a:pt x="628" y="6"/>
                  </a:ln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4" name="Google Shape;574;p15"/>
            <p:cNvSpPr/>
            <p:nvPr/>
          </p:nvSpPr>
          <p:spPr>
            <a:xfrm>
              <a:off x="1160" y="3162"/>
              <a:ext cx="13" cy="9"/>
            </a:xfrm>
            <a:custGeom>
              <a:avLst/>
              <a:gdLst/>
              <a:ahLst/>
              <a:cxnLst/>
              <a:rect l="l" t="t" r="r" b="b"/>
              <a:pathLst>
                <a:path w="76" h="58" extrusionOk="0">
                  <a:moveTo>
                    <a:pt x="76" y="14"/>
                  </a:moveTo>
                  <a:cubicBezTo>
                    <a:pt x="75" y="14"/>
                    <a:pt x="75" y="14"/>
                    <a:pt x="74" y="14"/>
                  </a:cubicBezTo>
                  <a:cubicBezTo>
                    <a:pt x="73" y="14"/>
                    <a:pt x="44" y="24"/>
                    <a:pt x="28" y="51"/>
                  </a:cubicBezTo>
                  <a:cubicBezTo>
                    <a:pt x="26" y="54"/>
                    <a:pt x="23" y="56"/>
                    <a:pt x="19" y="57"/>
                  </a:cubicBezTo>
                  <a:cubicBezTo>
                    <a:pt x="16" y="58"/>
                    <a:pt x="12" y="58"/>
                    <a:pt x="9" y="56"/>
                  </a:cubicBezTo>
                  <a:cubicBezTo>
                    <a:pt x="2" y="52"/>
                    <a:pt x="0" y="43"/>
                    <a:pt x="4" y="36"/>
                  </a:cubicBezTo>
                  <a:cubicBezTo>
                    <a:pt x="14" y="19"/>
                    <a:pt x="27" y="7"/>
                    <a:pt x="38" y="0"/>
                  </a:cubicBezTo>
                  <a:cubicBezTo>
                    <a:pt x="51" y="6"/>
                    <a:pt x="63" y="10"/>
                    <a:pt x="76" y="14"/>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5" name="Google Shape;575;p15"/>
            <p:cNvSpPr/>
            <p:nvPr/>
          </p:nvSpPr>
          <p:spPr>
            <a:xfrm>
              <a:off x="1171" y="3165"/>
              <a:ext cx="12" cy="8"/>
            </a:xfrm>
            <a:custGeom>
              <a:avLst/>
              <a:gdLst/>
              <a:ahLst/>
              <a:cxnLst/>
              <a:rect l="l" t="t" r="r" b="b"/>
              <a:pathLst>
                <a:path w="71" h="51" extrusionOk="0">
                  <a:moveTo>
                    <a:pt x="71" y="8"/>
                  </a:moveTo>
                  <a:cubicBezTo>
                    <a:pt x="71" y="8"/>
                    <a:pt x="71" y="8"/>
                    <a:pt x="71" y="8"/>
                  </a:cubicBezTo>
                  <a:cubicBezTo>
                    <a:pt x="70" y="8"/>
                    <a:pt x="44" y="16"/>
                    <a:pt x="28" y="43"/>
                  </a:cubicBezTo>
                  <a:cubicBezTo>
                    <a:pt x="26" y="47"/>
                    <a:pt x="23" y="49"/>
                    <a:pt x="19" y="50"/>
                  </a:cubicBezTo>
                  <a:cubicBezTo>
                    <a:pt x="16" y="51"/>
                    <a:pt x="12" y="50"/>
                    <a:pt x="9" y="48"/>
                  </a:cubicBezTo>
                  <a:cubicBezTo>
                    <a:pt x="2" y="44"/>
                    <a:pt x="0" y="36"/>
                    <a:pt x="4" y="29"/>
                  </a:cubicBezTo>
                  <a:cubicBezTo>
                    <a:pt x="11" y="16"/>
                    <a:pt x="20" y="7"/>
                    <a:pt x="28" y="0"/>
                  </a:cubicBezTo>
                  <a:cubicBezTo>
                    <a:pt x="28" y="0"/>
                    <a:pt x="28" y="0"/>
                    <a:pt x="28" y="0"/>
                  </a:cubicBezTo>
                  <a:cubicBezTo>
                    <a:pt x="43" y="4"/>
                    <a:pt x="57" y="6"/>
                    <a:pt x="71" y="8"/>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6" name="Google Shape;576;p15"/>
            <p:cNvSpPr/>
            <p:nvPr/>
          </p:nvSpPr>
          <p:spPr>
            <a:xfrm>
              <a:off x="868" y="3043"/>
              <a:ext cx="56" cy="55"/>
            </a:xfrm>
            <a:custGeom>
              <a:avLst/>
              <a:gdLst/>
              <a:ahLst/>
              <a:cxnLst/>
              <a:rect l="l" t="t" r="r" b="b"/>
              <a:pathLst>
                <a:path w="56" h="55" extrusionOk="0">
                  <a:moveTo>
                    <a:pt x="0" y="29"/>
                  </a:moveTo>
                  <a:lnTo>
                    <a:pt x="23" y="0"/>
                  </a:lnTo>
                  <a:lnTo>
                    <a:pt x="56" y="29"/>
                  </a:lnTo>
                  <a:lnTo>
                    <a:pt x="32" y="53"/>
                  </a:lnTo>
                  <a:lnTo>
                    <a:pt x="12" y="55"/>
                  </a:lnTo>
                  <a:lnTo>
                    <a:pt x="0" y="29"/>
                  </a:ln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7" name="Google Shape;577;p15"/>
            <p:cNvSpPr/>
            <p:nvPr/>
          </p:nvSpPr>
          <p:spPr>
            <a:xfrm>
              <a:off x="840" y="3070"/>
              <a:ext cx="90" cy="94"/>
            </a:xfrm>
            <a:custGeom>
              <a:avLst/>
              <a:gdLst/>
              <a:ahLst/>
              <a:cxnLst/>
              <a:rect l="l" t="t" r="r" b="b"/>
              <a:pathLst>
                <a:path w="543" h="570" extrusionOk="0">
                  <a:moveTo>
                    <a:pt x="470" y="561"/>
                  </a:moveTo>
                  <a:cubicBezTo>
                    <a:pt x="462" y="567"/>
                    <a:pt x="456" y="570"/>
                    <a:pt x="453" y="569"/>
                  </a:cubicBezTo>
                  <a:cubicBezTo>
                    <a:pt x="444" y="568"/>
                    <a:pt x="242" y="382"/>
                    <a:pt x="106" y="253"/>
                  </a:cubicBezTo>
                  <a:cubicBezTo>
                    <a:pt x="86" y="235"/>
                    <a:pt x="86" y="235"/>
                    <a:pt x="86" y="235"/>
                  </a:cubicBezTo>
                  <a:cubicBezTo>
                    <a:pt x="49" y="199"/>
                    <a:pt x="19" y="169"/>
                    <a:pt x="0" y="151"/>
                  </a:cubicBezTo>
                  <a:cubicBezTo>
                    <a:pt x="4" y="144"/>
                    <a:pt x="8" y="138"/>
                    <a:pt x="12" y="131"/>
                  </a:cubicBezTo>
                  <a:cubicBezTo>
                    <a:pt x="84" y="25"/>
                    <a:pt x="174" y="0"/>
                    <a:pt x="174" y="0"/>
                  </a:cubicBezTo>
                  <a:cubicBezTo>
                    <a:pt x="199" y="72"/>
                    <a:pt x="257" y="131"/>
                    <a:pt x="365" y="154"/>
                  </a:cubicBezTo>
                  <a:cubicBezTo>
                    <a:pt x="370" y="177"/>
                    <a:pt x="374" y="198"/>
                    <a:pt x="382" y="216"/>
                  </a:cubicBezTo>
                  <a:cubicBezTo>
                    <a:pt x="388" y="228"/>
                    <a:pt x="394" y="240"/>
                    <a:pt x="400" y="251"/>
                  </a:cubicBezTo>
                  <a:cubicBezTo>
                    <a:pt x="400" y="251"/>
                    <a:pt x="400" y="251"/>
                    <a:pt x="400" y="251"/>
                  </a:cubicBezTo>
                  <a:cubicBezTo>
                    <a:pt x="404" y="256"/>
                    <a:pt x="407" y="261"/>
                    <a:pt x="410" y="266"/>
                  </a:cubicBezTo>
                  <a:cubicBezTo>
                    <a:pt x="410" y="266"/>
                    <a:pt x="410" y="266"/>
                    <a:pt x="410" y="266"/>
                  </a:cubicBezTo>
                  <a:cubicBezTo>
                    <a:pt x="419" y="279"/>
                    <a:pt x="428" y="290"/>
                    <a:pt x="437" y="301"/>
                  </a:cubicBezTo>
                  <a:cubicBezTo>
                    <a:pt x="437" y="301"/>
                    <a:pt x="437" y="301"/>
                    <a:pt x="437" y="301"/>
                  </a:cubicBezTo>
                  <a:cubicBezTo>
                    <a:pt x="474" y="345"/>
                    <a:pt x="512" y="376"/>
                    <a:pt x="524" y="419"/>
                  </a:cubicBezTo>
                  <a:cubicBezTo>
                    <a:pt x="543" y="485"/>
                    <a:pt x="497" y="541"/>
                    <a:pt x="470" y="561"/>
                  </a:cubicBezTo>
                  <a:close/>
                </a:path>
              </a:pathLst>
            </a:custGeom>
            <a:solidFill>
              <a:srgbClr val="5156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8" name="Google Shape;578;p15"/>
            <p:cNvSpPr/>
            <p:nvPr/>
          </p:nvSpPr>
          <p:spPr>
            <a:xfrm>
              <a:off x="840" y="3092"/>
              <a:ext cx="78" cy="72"/>
            </a:xfrm>
            <a:custGeom>
              <a:avLst/>
              <a:gdLst/>
              <a:ahLst/>
              <a:cxnLst/>
              <a:rect l="l" t="t" r="r" b="b"/>
              <a:pathLst>
                <a:path w="470" h="439" extrusionOk="0">
                  <a:moveTo>
                    <a:pt x="470" y="430"/>
                  </a:moveTo>
                  <a:cubicBezTo>
                    <a:pt x="462" y="436"/>
                    <a:pt x="456" y="439"/>
                    <a:pt x="453" y="438"/>
                  </a:cubicBezTo>
                  <a:cubicBezTo>
                    <a:pt x="444" y="437"/>
                    <a:pt x="242" y="251"/>
                    <a:pt x="106" y="122"/>
                  </a:cubicBezTo>
                  <a:cubicBezTo>
                    <a:pt x="86" y="104"/>
                    <a:pt x="86" y="104"/>
                    <a:pt x="86" y="104"/>
                  </a:cubicBezTo>
                  <a:cubicBezTo>
                    <a:pt x="49" y="68"/>
                    <a:pt x="19" y="38"/>
                    <a:pt x="0" y="20"/>
                  </a:cubicBezTo>
                  <a:cubicBezTo>
                    <a:pt x="4" y="13"/>
                    <a:pt x="8" y="7"/>
                    <a:pt x="12" y="0"/>
                  </a:cubicBezTo>
                  <a:lnTo>
                    <a:pt x="470" y="430"/>
                  </a:ln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79" name="Google Shape;579;p15"/>
            <p:cNvSpPr/>
            <p:nvPr/>
          </p:nvSpPr>
          <p:spPr>
            <a:xfrm>
              <a:off x="893" y="3105"/>
              <a:ext cx="13" cy="7"/>
            </a:xfrm>
            <a:custGeom>
              <a:avLst/>
              <a:gdLst/>
              <a:ahLst/>
              <a:cxnLst/>
              <a:rect l="l" t="t" r="r" b="b"/>
              <a:pathLst>
                <a:path w="80" h="38" extrusionOk="0">
                  <a:moveTo>
                    <a:pt x="80" y="38"/>
                  </a:moveTo>
                  <a:cubicBezTo>
                    <a:pt x="80" y="38"/>
                    <a:pt x="80" y="38"/>
                    <a:pt x="79" y="37"/>
                  </a:cubicBezTo>
                  <a:cubicBezTo>
                    <a:pt x="78" y="37"/>
                    <a:pt x="50" y="24"/>
                    <a:pt x="21" y="33"/>
                  </a:cubicBezTo>
                  <a:cubicBezTo>
                    <a:pt x="17" y="34"/>
                    <a:pt x="13" y="34"/>
                    <a:pt x="10" y="32"/>
                  </a:cubicBezTo>
                  <a:cubicBezTo>
                    <a:pt x="6" y="30"/>
                    <a:pt x="4" y="27"/>
                    <a:pt x="3" y="24"/>
                  </a:cubicBezTo>
                  <a:cubicBezTo>
                    <a:pt x="0" y="16"/>
                    <a:pt x="5" y="8"/>
                    <a:pt x="12" y="6"/>
                  </a:cubicBezTo>
                  <a:cubicBezTo>
                    <a:pt x="32" y="0"/>
                    <a:pt x="49" y="0"/>
                    <a:pt x="62" y="3"/>
                  </a:cubicBezTo>
                  <a:cubicBezTo>
                    <a:pt x="68" y="15"/>
                    <a:pt x="74" y="27"/>
                    <a:pt x="80" y="38"/>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0" name="Google Shape;580;p15"/>
            <p:cNvSpPr/>
            <p:nvPr/>
          </p:nvSpPr>
          <p:spPr>
            <a:xfrm>
              <a:off x="900" y="3114"/>
              <a:ext cx="12" cy="6"/>
            </a:xfrm>
            <a:custGeom>
              <a:avLst/>
              <a:gdLst/>
              <a:ahLst/>
              <a:cxnLst/>
              <a:rect l="l" t="t" r="r" b="b"/>
              <a:pathLst>
                <a:path w="76" h="35" extrusionOk="0">
                  <a:moveTo>
                    <a:pt x="76" y="35"/>
                  </a:moveTo>
                  <a:cubicBezTo>
                    <a:pt x="76" y="35"/>
                    <a:pt x="76" y="35"/>
                    <a:pt x="76" y="35"/>
                  </a:cubicBezTo>
                  <a:cubicBezTo>
                    <a:pt x="74" y="34"/>
                    <a:pt x="50" y="23"/>
                    <a:pt x="20" y="32"/>
                  </a:cubicBezTo>
                  <a:cubicBezTo>
                    <a:pt x="16" y="33"/>
                    <a:pt x="12" y="33"/>
                    <a:pt x="9" y="31"/>
                  </a:cubicBezTo>
                  <a:cubicBezTo>
                    <a:pt x="6" y="29"/>
                    <a:pt x="4" y="26"/>
                    <a:pt x="2" y="23"/>
                  </a:cubicBezTo>
                  <a:cubicBezTo>
                    <a:pt x="0" y="15"/>
                    <a:pt x="4" y="7"/>
                    <a:pt x="12" y="5"/>
                  </a:cubicBezTo>
                  <a:cubicBezTo>
                    <a:pt x="26" y="1"/>
                    <a:pt x="38" y="0"/>
                    <a:pt x="49" y="0"/>
                  </a:cubicBezTo>
                  <a:cubicBezTo>
                    <a:pt x="49" y="0"/>
                    <a:pt x="49" y="0"/>
                    <a:pt x="49" y="0"/>
                  </a:cubicBezTo>
                  <a:cubicBezTo>
                    <a:pt x="58" y="13"/>
                    <a:pt x="67" y="24"/>
                    <a:pt x="76" y="35"/>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1" name="Google Shape;581;p15"/>
            <p:cNvSpPr/>
            <p:nvPr/>
          </p:nvSpPr>
          <p:spPr>
            <a:xfrm>
              <a:off x="1125" y="2425"/>
              <a:ext cx="160" cy="240"/>
            </a:xfrm>
            <a:custGeom>
              <a:avLst/>
              <a:gdLst/>
              <a:ahLst/>
              <a:cxnLst/>
              <a:rect l="l" t="t" r="r" b="b"/>
              <a:pathLst>
                <a:path w="971" h="1447" extrusionOk="0">
                  <a:moveTo>
                    <a:pt x="971" y="1369"/>
                  </a:moveTo>
                  <a:cubicBezTo>
                    <a:pt x="971" y="1369"/>
                    <a:pt x="554" y="1195"/>
                    <a:pt x="433" y="1096"/>
                  </a:cubicBezTo>
                  <a:cubicBezTo>
                    <a:pt x="411" y="891"/>
                    <a:pt x="474" y="604"/>
                    <a:pt x="484" y="469"/>
                  </a:cubicBezTo>
                  <a:cubicBezTo>
                    <a:pt x="513" y="64"/>
                    <a:pt x="0" y="0"/>
                    <a:pt x="3" y="543"/>
                  </a:cubicBezTo>
                  <a:cubicBezTo>
                    <a:pt x="5" y="981"/>
                    <a:pt x="83" y="1163"/>
                    <a:pt x="181" y="1359"/>
                  </a:cubicBezTo>
                  <a:cubicBezTo>
                    <a:pt x="390" y="1447"/>
                    <a:pt x="892" y="1445"/>
                    <a:pt x="892" y="1445"/>
                  </a:cubicBezTo>
                  <a:lnTo>
                    <a:pt x="971" y="1369"/>
                  </a:lnTo>
                  <a:close/>
                </a:path>
              </a:pathLst>
            </a:custGeom>
            <a:solidFill>
              <a:srgbClr val="F08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2" name="Google Shape;582;p15"/>
            <p:cNvSpPr/>
            <p:nvPr/>
          </p:nvSpPr>
          <p:spPr>
            <a:xfrm>
              <a:off x="885" y="2695"/>
              <a:ext cx="232" cy="380"/>
            </a:xfrm>
            <a:custGeom>
              <a:avLst/>
              <a:gdLst/>
              <a:ahLst/>
              <a:cxnLst/>
              <a:rect l="l" t="t" r="r" b="b"/>
              <a:pathLst>
                <a:path w="1399" h="2298" extrusionOk="0">
                  <a:moveTo>
                    <a:pt x="1313" y="110"/>
                  </a:moveTo>
                  <a:cubicBezTo>
                    <a:pt x="1313" y="110"/>
                    <a:pt x="1399" y="870"/>
                    <a:pt x="1065" y="1423"/>
                  </a:cubicBezTo>
                  <a:cubicBezTo>
                    <a:pt x="808" y="1846"/>
                    <a:pt x="269" y="2298"/>
                    <a:pt x="269" y="2298"/>
                  </a:cubicBezTo>
                  <a:cubicBezTo>
                    <a:pt x="269" y="2298"/>
                    <a:pt x="120" y="2298"/>
                    <a:pt x="0" y="2078"/>
                  </a:cubicBezTo>
                  <a:cubicBezTo>
                    <a:pt x="270" y="1751"/>
                    <a:pt x="284" y="1527"/>
                    <a:pt x="566" y="1243"/>
                  </a:cubicBezTo>
                  <a:cubicBezTo>
                    <a:pt x="653" y="952"/>
                    <a:pt x="699" y="0"/>
                    <a:pt x="699" y="0"/>
                  </a:cubicBezTo>
                  <a:lnTo>
                    <a:pt x="1313" y="110"/>
                  </a:lnTo>
                  <a:close/>
                </a:path>
              </a:pathLst>
            </a:custGeom>
            <a:solidFill>
              <a:srgbClr val="5156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3" name="Google Shape;583;p15"/>
            <p:cNvSpPr/>
            <p:nvPr/>
          </p:nvSpPr>
          <p:spPr>
            <a:xfrm>
              <a:off x="1136" y="2433"/>
              <a:ext cx="79" cy="142"/>
            </a:xfrm>
            <a:custGeom>
              <a:avLst/>
              <a:gdLst/>
              <a:ahLst/>
              <a:cxnLst/>
              <a:rect l="l" t="t" r="r" b="b"/>
              <a:pathLst>
                <a:path w="481" h="855" extrusionOk="0">
                  <a:moveTo>
                    <a:pt x="207" y="0"/>
                  </a:moveTo>
                  <a:cubicBezTo>
                    <a:pt x="0" y="3"/>
                    <a:pt x="218" y="700"/>
                    <a:pt x="251" y="855"/>
                  </a:cubicBezTo>
                  <a:cubicBezTo>
                    <a:pt x="339" y="853"/>
                    <a:pt x="448" y="824"/>
                    <a:pt x="448" y="824"/>
                  </a:cubicBezTo>
                  <a:cubicBezTo>
                    <a:pt x="448" y="824"/>
                    <a:pt x="481" y="42"/>
                    <a:pt x="207" y="0"/>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4" name="Google Shape;584;p15"/>
            <p:cNvSpPr/>
            <p:nvPr/>
          </p:nvSpPr>
          <p:spPr>
            <a:xfrm>
              <a:off x="1062" y="2703"/>
              <a:ext cx="122" cy="442"/>
            </a:xfrm>
            <a:custGeom>
              <a:avLst/>
              <a:gdLst/>
              <a:ahLst/>
              <a:cxnLst/>
              <a:rect l="l" t="t" r="r" b="b"/>
              <a:pathLst>
                <a:path w="738" h="2671" extrusionOk="0">
                  <a:moveTo>
                    <a:pt x="646" y="61"/>
                  </a:moveTo>
                  <a:cubicBezTo>
                    <a:pt x="646" y="61"/>
                    <a:pt x="723" y="1016"/>
                    <a:pt x="730" y="1284"/>
                  </a:cubicBezTo>
                  <a:cubicBezTo>
                    <a:pt x="738" y="1593"/>
                    <a:pt x="661" y="1988"/>
                    <a:pt x="617" y="2564"/>
                  </a:cubicBezTo>
                  <a:cubicBezTo>
                    <a:pt x="417" y="2671"/>
                    <a:pt x="258" y="2564"/>
                    <a:pt x="258" y="2564"/>
                  </a:cubicBezTo>
                  <a:cubicBezTo>
                    <a:pt x="258" y="2564"/>
                    <a:pt x="146" y="1981"/>
                    <a:pt x="217" y="1397"/>
                  </a:cubicBezTo>
                  <a:cubicBezTo>
                    <a:pt x="146" y="966"/>
                    <a:pt x="0" y="0"/>
                    <a:pt x="0" y="0"/>
                  </a:cubicBezTo>
                  <a:lnTo>
                    <a:pt x="646" y="61"/>
                  </a:lnTo>
                  <a:close/>
                </a:path>
              </a:pathLst>
            </a:custGeom>
            <a:solidFill>
              <a:srgbClr val="5156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5" name="Google Shape;585;p15"/>
            <p:cNvSpPr/>
            <p:nvPr/>
          </p:nvSpPr>
          <p:spPr>
            <a:xfrm>
              <a:off x="987" y="2426"/>
              <a:ext cx="219" cy="317"/>
            </a:xfrm>
            <a:custGeom>
              <a:avLst/>
              <a:gdLst/>
              <a:ahLst/>
              <a:cxnLst/>
              <a:rect l="l" t="t" r="r" b="b"/>
              <a:pathLst>
                <a:path w="1324" h="1916" extrusionOk="0">
                  <a:moveTo>
                    <a:pt x="109" y="1336"/>
                  </a:moveTo>
                  <a:cubicBezTo>
                    <a:pt x="52" y="674"/>
                    <a:pt x="175" y="23"/>
                    <a:pt x="600" y="0"/>
                  </a:cubicBezTo>
                  <a:cubicBezTo>
                    <a:pt x="1084" y="34"/>
                    <a:pt x="1084" y="34"/>
                    <a:pt x="1084" y="34"/>
                  </a:cubicBezTo>
                  <a:cubicBezTo>
                    <a:pt x="1324" y="119"/>
                    <a:pt x="1247" y="606"/>
                    <a:pt x="1247" y="606"/>
                  </a:cubicBezTo>
                  <a:cubicBezTo>
                    <a:pt x="1145" y="1743"/>
                    <a:pt x="1145" y="1743"/>
                    <a:pt x="1145" y="1743"/>
                  </a:cubicBezTo>
                  <a:cubicBezTo>
                    <a:pt x="1145" y="1743"/>
                    <a:pt x="168" y="1916"/>
                    <a:pt x="41" y="1654"/>
                  </a:cubicBezTo>
                  <a:cubicBezTo>
                    <a:pt x="0" y="1572"/>
                    <a:pt x="117" y="1419"/>
                    <a:pt x="109" y="1336"/>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6" name="Google Shape;586;p15"/>
            <p:cNvSpPr/>
            <p:nvPr/>
          </p:nvSpPr>
          <p:spPr>
            <a:xfrm>
              <a:off x="1099" y="2424"/>
              <a:ext cx="60" cy="35"/>
            </a:xfrm>
            <a:custGeom>
              <a:avLst/>
              <a:gdLst/>
              <a:ahLst/>
              <a:cxnLst/>
              <a:rect l="l" t="t" r="r" b="b"/>
              <a:pathLst>
                <a:path w="362" h="209" extrusionOk="0">
                  <a:moveTo>
                    <a:pt x="352" y="141"/>
                  </a:moveTo>
                  <a:cubicBezTo>
                    <a:pt x="342" y="188"/>
                    <a:pt x="257" y="209"/>
                    <a:pt x="163" y="189"/>
                  </a:cubicBezTo>
                  <a:cubicBezTo>
                    <a:pt x="68" y="168"/>
                    <a:pt x="0" y="114"/>
                    <a:pt x="10" y="67"/>
                  </a:cubicBezTo>
                  <a:cubicBezTo>
                    <a:pt x="20" y="21"/>
                    <a:pt x="105" y="0"/>
                    <a:pt x="199" y="20"/>
                  </a:cubicBezTo>
                  <a:cubicBezTo>
                    <a:pt x="294" y="40"/>
                    <a:pt x="362" y="95"/>
                    <a:pt x="352" y="141"/>
                  </a:cubicBez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7" name="Google Shape;587;p15"/>
            <p:cNvSpPr/>
            <p:nvPr/>
          </p:nvSpPr>
          <p:spPr>
            <a:xfrm>
              <a:off x="1033" y="2418"/>
              <a:ext cx="179" cy="246"/>
            </a:xfrm>
            <a:custGeom>
              <a:avLst/>
              <a:gdLst/>
              <a:ahLst/>
              <a:cxnLst/>
              <a:rect l="l" t="t" r="r" b="b"/>
              <a:pathLst>
                <a:path w="1077" h="1484" extrusionOk="0">
                  <a:moveTo>
                    <a:pt x="1077" y="1364"/>
                  </a:moveTo>
                  <a:cubicBezTo>
                    <a:pt x="1077" y="1364"/>
                    <a:pt x="630" y="1186"/>
                    <a:pt x="427" y="1105"/>
                  </a:cubicBezTo>
                  <a:cubicBezTo>
                    <a:pt x="406" y="901"/>
                    <a:pt x="473" y="605"/>
                    <a:pt x="483" y="470"/>
                  </a:cubicBezTo>
                  <a:cubicBezTo>
                    <a:pt x="513" y="65"/>
                    <a:pt x="0" y="0"/>
                    <a:pt x="2" y="544"/>
                  </a:cubicBezTo>
                  <a:cubicBezTo>
                    <a:pt x="4" y="982"/>
                    <a:pt x="83" y="1164"/>
                    <a:pt x="181" y="1360"/>
                  </a:cubicBezTo>
                  <a:cubicBezTo>
                    <a:pt x="390" y="1447"/>
                    <a:pt x="1024" y="1484"/>
                    <a:pt x="1024" y="1484"/>
                  </a:cubicBezTo>
                  <a:lnTo>
                    <a:pt x="1077" y="1364"/>
                  </a:ln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8" name="Google Shape;588;p15"/>
            <p:cNvSpPr/>
            <p:nvPr/>
          </p:nvSpPr>
          <p:spPr>
            <a:xfrm>
              <a:off x="1205" y="2660"/>
              <a:ext cx="172" cy="35"/>
            </a:xfrm>
            <a:custGeom>
              <a:avLst/>
              <a:gdLst/>
              <a:ahLst/>
              <a:cxnLst/>
              <a:rect l="l" t="t" r="r" b="b"/>
              <a:pathLst>
                <a:path w="1040" h="208" extrusionOk="0">
                  <a:moveTo>
                    <a:pt x="936" y="208"/>
                  </a:moveTo>
                  <a:cubicBezTo>
                    <a:pt x="0" y="208"/>
                    <a:pt x="0" y="208"/>
                    <a:pt x="0" y="208"/>
                  </a:cubicBezTo>
                  <a:cubicBezTo>
                    <a:pt x="0" y="0"/>
                    <a:pt x="0" y="0"/>
                    <a:pt x="0" y="0"/>
                  </a:cubicBezTo>
                  <a:cubicBezTo>
                    <a:pt x="936" y="0"/>
                    <a:pt x="936" y="0"/>
                    <a:pt x="936" y="0"/>
                  </a:cubicBezTo>
                  <a:cubicBezTo>
                    <a:pt x="993" y="0"/>
                    <a:pt x="1040" y="47"/>
                    <a:pt x="1040" y="104"/>
                  </a:cubicBezTo>
                  <a:cubicBezTo>
                    <a:pt x="1040" y="104"/>
                    <a:pt x="1040" y="104"/>
                    <a:pt x="1040" y="104"/>
                  </a:cubicBezTo>
                  <a:cubicBezTo>
                    <a:pt x="1040" y="162"/>
                    <a:pt x="993" y="208"/>
                    <a:pt x="936" y="208"/>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89" name="Google Shape;589;p15"/>
            <p:cNvSpPr/>
            <p:nvPr/>
          </p:nvSpPr>
          <p:spPr>
            <a:xfrm>
              <a:off x="1013" y="2428"/>
              <a:ext cx="120" cy="149"/>
            </a:xfrm>
            <a:custGeom>
              <a:avLst/>
              <a:gdLst/>
              <a:ahLst/>
              <a:cxnLst/>
              <a:rect l="l" t="t" r="r" b="b"/>
              <a:pathLst>
                <a:path w="721" h="897" extrusionOk="0">
                  <a:moveTo>
                    <a:pt x="456" y="29"/>
                  </a:moveTo>
                  <a:cubicBezTo>
                    <a:pt x="251" y="0"/>
                    <a:pt x="0" y="126"/>
                    <a:pt x="37" y="885"/>
                  </a:cubicBezTo>
                  <a:cubicBezTo>
                    <a:pt x="124" y="897"/>
                    <a:pt x="604" y="855"/>
                    <a:pt x="604" y="855"/>
                  </a:cubicBezTo>
                  <a:cubicBezTo>
                    <a:pt x="604" y="855"/>
                    <a:pt x="721" y="113"/>
                    <a:pt x="456" y="29"/>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0" name="Google Shape;590;p15"/>
            <p:cNvSpPr/>
            <p:nvPr/>
          </p:nvSpPr>
          <p:spPr>
            <a:xfrm>
              <a:off x="1068" y="2255"/>
              <a:ext cx="162" cy="148"/>
            </a:xfrm>
            <a:custGeom>
              <a:avLst/>
              <a:gdLst/>
              <a:ahLst/>
              <a:cxnLst/>
              <a:rect l="l" t="t" r="r" b="b"/>
              <a:pathLst>
                <a:path w="975" h="891" extrusionOk="0">
                  <a:moveTo>
                    <a:pt x="466" y="837"/>
                  </a:moveTo>
                  <a:cubicBezTo>
                    <a:pt x="360" y="891"/>
                    <a:pt x="250" y="771"/>
                    <a:pt x="250" y="771"/>
                  </a:cubicBezTo>
                  <a:cubicBezTo>
                    <a:pt x="178" y="785"/>
                    <a:pt x="165" y="713"/>
                    <a:pt x="165" y="713"/>
                  </a:cubicBezTo>
                  <a:cubicBezTo>
                    <a:pt x="129" y="715"/>
                    <a:pt x="73" y="697"/>
                    <a:pt x="64" y="630"/>
                  </a:cubicBezTo>
                  <a:cubicBezTo>
                    <a:pt x="56" y="574"/>
                    <a:pt x="108" y="557"/>
                    <a:pt x="92" y="494"/>
                  </a:cubicBezTo>
                  <a:cubicBezTo>
                    <a:pt x="80" y="443"/>
                    <a:pt x="0" y="336"/>
                    <a:pt x="153" y="269"/>
                  </a:cubicBezTo>
                  <a:cubicBezTo>
                    <a:pt x="153" y="269"/>
                    <a:pt x="123" y="177"/>
                    <a:pt x="209" y="120"/>
                  </a:cubicBezTo>
                  <a:cubicBezTo>
                    <a:pt x="314" y="51"/>
                    <a:pt x="368" y="110"/>
                    <a:pt x="423" y="104"/>
                  </a:cubicBezTo>
                  <a:cubicBezTo>
                    <a:pt x="484" y="97"/>
                    <a:pt x="586" y="0"/>
                    <a:pt x="650" y="124"/>
                  </a:cubicBezTo>
                  <a:cubicBezTo>
                    <a:pt x="650" y="124"/>
                    <a:pt x="731" y="97"/>
                    <a:pt x="789" y="141"/>
                  </a:cubicBezTo>
                  <a:cubicBezTo>
                    <a:pt x="844" y="183"/>
                    <a:pt x="850" y="260"/>
                    <a:pt x="836" y="294"/>
                  </a:cubicBezTo>
                  <a:cubicBezTo>
                    <a:pt x="836" y="294"/>
                    <a:pt x="908" y="293"/>
                    <a:pt x="946" y="348"/>
                  </a:cubicBezTo>
                  <a:cubicBezTo>
                    <a:pt x="971" y="385"/>
                    <a:pt x="975" y="444"/>
                    <a:pt x="943" y="485"/>
                  </a:cubicBezTo>
                  <a:cubicBezTo>
                    <a:pt x="923" y="511"/>
                    <a:pt x="899" y="521"/>
                    <a:pt x="899" y="521"/>
                  </a:cubicBezTo>
                  <a:cubicBezTo>
                    <a:pt x="875" y="535"/>
                    <a:pt x="899" y="606"/>
                    <a:pt x="881" y="629"/>
                  </a:cubicBezTo>
                  <a:cubicBezTo>
                    <a:pt x="852" y="664"/>
                    <a:pt x="817" y="695"/>
                    <a:pt x="780" y="722"/>
                  </a:cubicBezTo>
                  <a:lnTo>
                    <a:pt x="466" y="837"/>
                  </a:ln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1" name="Google Shape;591;p15"/>
            <p:cNvSpPr/>
            <p:nvPr/>
          </p:nvSpPr>
          <p:spPr>
            <a:xfrm>
              <a:off x="1108" y="2288"/>
              <a:ext cx="104" cy="134"/>
            </a:xfrm>
            <a:custGeom>
              <a:avLst/>
              <a:gdLst/>
              <a:ahLst/>
              <a:cxnLst/>
              <a:rect l="l" t="t" r="r" b="b"/>
              <a:pathLst>
                <a:path w="628" h="809" extrusionOk="0">
                  <a:moveTo>
                    <a:pt x="282" y="796"/>
                  </a:moveTo>
                  <a:cubicBezTo>
                    <a:pt x="282" y="796"/>
                    <a:pt x="282" y="796"/>
                    <a:pt x="282" y="796"/>
                  </a:cubicBezTo>
                  <a:cubicBezTo>
                    <a:pt x="121" y="783"/>
                    <a:pt x="0" y="641"/>
                    <a:pt x="13" y="479"/>
                  </a:cubicBezTo>
                  <a:cubicBezTo>
                    <a:pt x="29" y="282"/>
                    <a:pt x="29" y="282"/>
                    <a:pt x="29" y="282"/>
                  </a:cubicBezTo>
                  <a:cubicBezTo>
                    <a:pt x="42" y="120"/>
                    <a:pt x="184" y="0"/>
                    <a:pt x="345" y="13"/>
                  </a:cubicBezTo>
                  <a:cubicBezTo>
                    <a:pt x="345" y="13"/>
                    <a:pt x="345" y="13"/>
                    <a:pt x="345" y="13"/>
                  </a:cubicBezTo>
                  <a:cubicBezTo>
                    <a:pt x="507" y="26"/>
                    <a:pt x="628" y="168"/>
                    <a:pt x="615" y="329"/>
                  </a:cubicBezTo>
                  <a:cubicBezTo>
                    <a:pt x="599" y="527"/>
                    <a:pt x="599" y="527"/>
                    <a:pt x="599" y="527"/>
                  </a:cubicBezTo>
                  <a:cubicBezTo>
                    <a:pt x="586" y="688"/>
                    <a:pt x="444" y="809"/>
                    <a:pt x="282" y="796"/>
                  </a:cubicBez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2" name="Google Shape;592;p15"/>
            <p:cNvSpPr/>
            <p:nvPr/>
          </p:nvSpPr>
          <p:spPr>
            <a:xfrm>
              <a:off x="1151" y="2389"/>
              <a:ext cx="26" cy="13"/>
            </a:xfrm>
            <a:custGeom>
              <a:avLst/>
              <a:gdLst/>
              <a:ahLst/>
              <a:cxnLst/>
              <a:rect l="l" t="t" r="r" b="b"/>
              <a:pathLst>
                <a:path w="153" h="78" extrusionOk="0">
                  <a:moveTo>
                    <a:pt x="13" y="2"/>
                  </a:moveTo>
                  <a:cubicBezTo>
                    <a:pt x="6" y="0"/>
                    <a:pt x="0" y="5"/>
                    <a:pt x="0" y="12"/>
                  </a:cubicBezTo>
                  <a:cubicBezTo>
                    <a:pt x="3" y="38"/>
                    <a:pt x="30" y="63"/>
                    <a:pt x="67" y="71"/>
                  </a:cubicBezTo>
                  <a:cubicBezTo>
                    <a:pt x="103" y="78"/>
                    <a:pt x="138" y="65"/>
                    <a:pt x="150" y="41"/>
                  </a:cubicBezTo>
                  <a:cubicBezTo>
                    <a:pt x="153" y="36"/>
                    <a:pt x="149" y="29"/>
                    <a:pt x="142" y="27"/>
                  </a:cubicBezTo>
                  <a:lnTo>
                    <a:pt x="13" y="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3" name="Google Shape;593;p15"/>
            <p:cNvSpPr/>
            <p:nvPr/>
          </p:nvSpPr>
          <p:spPr>
            <a:xfrm>
              <a:off x="1188" y="2356"/>
              <a:ext cx="10" cy="10"/>
            </a:xfrm>
            <a:custGeom>
              <a:avLst/>
              <a:gdLst/>
              <a:ahLst/>
              <a:cxnLst/>
              <a:rect l="l" t="t" r="r" b="b"/>
              <a:pathLst>
                <a:path w="63" h="63" extrusionOk="0">
                  <a:moveTo>
                    <a:pt x="62" y="34"/>
                  </a:moveTo>
                  <a:cubicBezTo>
                    <a:pt x="61" y="51"/>
                    <a:pt x="46" y="63"/>
                    <a:pt x="29" y="62"/>
                  </a:cubicBezTo>
                  <a:cubicBezTo>
                    <a:pt x="12" y="61"/>
                    <a:pt x="0" y="46"/>
                    <a:pt x="1" y="29"/>
                  </a:cubicBezTo>
                  <a:cubicBezTo>
                    <a:pt x="2" y="12"/>
                    <a:pt x="17" y="0"/>
                    <a:pt x="34" y="1"/>
                  </a:cubicBezTo>
                  <a:cubicBezTo>
                    <a:pt x="51" y="2"/>
                    <a:pt x="63" y="17"/>
                    <a:pt x="62" y="34"/>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4" name="Google Shape;594;p15"/>
            <p:cNvSpPr/>
            <p:nvPr/>
          </p:nvSpPr>
          <p:spPr>
            <a:xfrm>
              <a:off x="1151" y="2349"/>
              <a:ext cx="11" cy="11"/>
            </a:xfrm>
            <a:custGeom>
              <a:avLst/>
              <a:gdLst/>
              <a:ahLst/>
              <a:cxnLst/>
              <a:rect l="l" t="t" r="r" b="b"/>
              <a:pathLst>
                <a:path w="64" h="64" extrusionOk="0">
                  <a:moveTo>
                    <a:pt x="62" y="34"/>
                  </a:moveTo>
                  <a:cubicBezTo>
                    <a:pt x="61" y="51"/>
                    <a:pt x="46" y="64"/>
                    <a:pt x="29" y="62"/>
                  </a:cubicBezTo>
                  <a:cubicBezTo>
                    <a:pt x="13" y="61"/>
                    <a:pt x="0" y="46"/>
                    <a:pt x="1" y="29"/>
                  </a:cubicBezTo>
                  <a:cubicBezTo>
                    <a:pt x="3" y="13"/>
                    <a:pt x="18" y="0"/>
                    <a:pt x="34" y="1"/>
                  </a:cubicBezTo>
                  <a:cubicBezTo>
                    <a:pt x="51" y="3"/>
                    <a:pt x="64" y="17"/>
                    <a:pt x="62" y="34"/>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5" name="Google Shape;595;p15"/>
            <p:cNvSpPr/>
            <p:nvPr/>
          </p:nvSpPr>
          <p:spPr>
            <a:xfrm>
              <a:off x="1080" y="2274"/>
              <a:ext cx="134" cy="115"/>
            </a:xfrm>
            <a:custGeom>
              <a:avLst/>
              <a:gdLst/>
              <a:ahLst/>
              <a:cxnLst/>
              <a:rect l="l" t="t" r="r" b="b"/>
              <a:pathLst>
                <a:path w="811" h="695" extrusionOk="0">
                  <a:moveTo>
                    <a:pt x="227" y="463"/>
                  </a:moveTo>
                  <a:cubicBezTo>
                    <a:pt x="227" y="463"/>
                    <a:pt x="280" y="223"/>
                    <a:pt x="407" y="281"/>
                  </a:cubicBezTo>
                  <a:cubicBezTo>
                    <a:pt x="495" y="322"/>
                    <a:pt x="788" y="429"/>
                    <a:pt x="793" y="359"/>
                  </a:cubicBezTo>
                  <a:cubicBezTo>
                    <a:pt x="811" y="141"/>
                    <a:pt x="672" y="21"/>
                    <a:pt x="430" y="16"/>
                  </a:cubicBezTo>
                  <a:cubicBezTo>
                    <a:pt x="222" y="0"/>
                    <a:pt x="75" y="144"/>
                    <a:pt x="37" y="376"/>
                  </a:cubicBezTo>
                  <a:cubicBezTo>
                    <a:pt x="0" y="608"/>
                    <a:pt x="177" y="695"/>
                    <a:pt x="177" y="695"/>
                  </a:cubicBezTo>
                  <a:lnTo>
                    <a:pt x="227" y="463"/>
                  </a:ln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6" name="Google Shape;596;p15"/>
            <p:cNvSpPr/>
            <p:nvPr/>
          </p:nvSpPr>
          <p:spPr>
            <a:xfrm>
              <a:off x="1105" y="2371"/>
              <a:ext cx="48" cy="73"/>
            </a:xfrm>
            <a:custGeom>
              <a:avLst/>
              <a:gdLst/>
              <a:ahLst/>
              <a:cxnLst/>
              <a:rect l="l" t="t" r="r" b="b"/>
              <a:pathLst>
                <a:path w="48" h="73" extrusionOk="0">
                  <a:moveTo>
                    <a:pt x="48" y="48"/>
                  </a:moveTo>
                  <a:lnTo>
                    <a:pt x="46" y="73"/>
                  </a:lnTo>
                  <a:lnTo>
                    <a:pt x="0" y="68"/>
                  </a:lnTo>
                  <a:lnTo>
                    <a:pt x="6" y="0"/>
                  </a:lnTo>
                  <a:lnTo>
                    <a:pt x="48" y="48"/>
                  </a:ln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7" name="Google Shape;597;p15"/>
            <p:cNvSpPr/>
            <p:nvPr/>
          </p:nvSpPr>
          <p:spPr>
            <a:xfrm>
              <a:off x="1098" y="2343"/>
              <a:ext cx="26" cy="35"/>
            </a:xfrm>
            <a:custGeom>
              <a:avLst/>
              <a:gdLst/>
              <a:ahLst/>
              <a:cxnLst/>
              <a:rect l="l" t="t" r="r" b="b"/>
              <a:pathLst>
                <a:path w="157" h="211" extrusionOk="0">
                  <a:moveTo>
                    <a:pt x="149" y="95"/>
                  </a:moveTo>
                  <a:cubicBezTo>
                    <a:pt x="157" y="151"/>
                    <a:pt x="132" y="200"/>
                    <a:pt x="93" y="206"/>
                  </a:cubicBezTo>
                  <a:cubicBezTo>
                    <a:pt x="54" y="211"/>
                    <a:pt x="16" y="171"/>
                    <a:pt x="8" y="116"/>
                  </a:cubicBezTo>
                  <a:cubicBezTo>
                    <a:pt x="0" y="60"/>
                    <a:pt x="25" y="11"/>
                    <a:pt x="64" y="5"/>
                  </a:cubicBezTo>
                  <a:cubicBezTo>
                    <a:pt x="103" y="0"/>
                    <a:pt x="141" y="40"/>
                    <a:pt x="149" y="95"/>
                  </a:cubicBez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8" name="Google Shape;598;p15"/>
            <p:cNvSpPr/>
            <p:nvPr/>
          </p:nvSpPr>
          <p:spPr>
            <a:xfrm>
              <a:off x="1184" y="2340"/>
              <a:ext cx="20" cy="12"/>
            </a:xfrm>
            <a:custGeom>
              <a:avLst/>
              <a:gdLst/>
              <a:ahLst/>
              <a:cxnLst/>
              <a:rect l="l" t="t" r="r" b="b"/>
              <a:pathLst>
                <a:path w="115" h="77" extrusionOk="0">
                  <a:moveTo>
                    <a:pt x="97" y="75"/>
                  </a:moveTo>
                  <a:cubicBezTo>
                    <a:pt x="90" y="77"/>
                    <a:pt x="83" y="74"/>
                    <a:pt x="78" y="69"/>
                  </a:cubicBezTo>
                  <a:cubicBezTo>
                    <a:pt x="58" y="45"/>
                    <a:pt x="28" y="53"/>
                    <a:pt x="27" y="54"/>
                  </a:cubicBezTo>
                  <a:cubicBezTo>
                    <a:pt x="17" y="57"/>
                    <a:pt x="6" y="51"/>
                    <a:pt x="3" y="41"/>
                  </a:cubicBezTo>
                  <a:cubicBezTo>
                    <a:pt x="0" y="30"/>
                    <a:pt x="5" y="20"/>
                    <a:pt x="16" y="17"/>
                  </a:cubicBezTo>
                  <a:cubicBezTo>
                    <a:pt x="18" y="16"/>
                    <a:pt x="71" y="0"/>
                    <a:pt x="108" y="44"/>
                  </a:cubicBezTo>
                  <a:cubicBezTo>
                    <a:pt x="115" y="52"/>
                    <a:pt x="114" y="64"/>
                    <a:pt x="105" y="71"/>
                  </a:cubicBezTo>
                  <a:cubicBezTo>
                    <a:pt x="103" y="73"/>
                    <a:pt x="100" y="74"/>
                    <a:pt x="97" y="75"/>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599" name="Google Shape;599;p15"/>
            <p:cNvSpPr/>
            <p:nvPr/>
          </p:nvSpPr>
          <p:spPr>
            <a:xfrm>
              <a:off x="1146" y="2334"/>
              <a:ext cx="22" cy="12"/>
            </a:xfrm>
            <a:custGeom>
              <a:avLst/>
              <a:gdLst/>
              <a:ahLst/>
              <a:cxnLst/>
              <a:rect l="l" t="t" r="r" b="b"/>
              <a:pathLst>
                <a:path w="134" h="72" extrusionOk="0">
                  <a:moveTo>
                    <a:pt x="116" y="71"/>
                  </a:moveTo>
                  <a:cubicBezTo>
                    <a:pt x="111" y="72"/>
                    <a:pt x="105" y="71"/>
                    <a:pt x="101" y="68"/>
                  </a:cubicBezTo>
                  <a:cubicBezTo>
                    <a:pt x="99" y="67"/>
                    <a:pt x="68" y="46"/>
                    <a:pt x="31" y="66"/>
                  </a:cubicBezTo>
                  <a:cubicBezTo>
                    <a:pt x="22" y="71"/>
                    <a:pt x="10" y="68"/>
                    <a:pt x="5" y="58"/>
                  </a:cubicBezTo>
                  <a:cubicBezTo>
                    <a:pt x="0" y="49"/>
                    <a:pt x="3" y="37"/>
                    <a:pt x="13" y="32"/>
                  </a:cubicBezTo>
                  <a:cubicBezTo>
                    <a:pt x="72" y="0"/>
                    <a:pt x="121" y="35"/>
                    <a:pt x="124" y="37"/>
                  </a:cubicBezTo>
                  <a:cubicBezTo>
                    <a:pt x="132" y="43"/>
                    <a:pt x="134" y="55"/>
                    <a:pt x="128" y="64"/>
                  </a:cubicBezTo>
                  <a:cubicBezTo>
                    <a:pt x="125" y="68"/>
                    <a:pt x="121" y="70"/>
                    <a:pt x="116" y="71"/>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0" name="Google Shape;600;p15"/>
            <p:cNvSpPr/>
            <p:nvPr/>
          </p:nvSpPr>
          <p:spPr>
            <a:xfrm>
              <a:off x="1141" y="2359"/>
              <a:ext cx="16" cy="10"/>
            </a:xfrm>
            <a:custGeom>
              <a:avLst/>
              <a:gdLst/>
              <a:ahLst/>
              <a:cxnLst/>
              <a:rect l="l" t="t" r="r" b="b"/>
              <a:pathLst>
                <a:path w="96" h="63" extrusionOk="0">
                  <a:moveTo>
                    <a:pt x="91" y="51"/>
                  </a:moveTo>
                  <a:cubicBezTo>
                    <a:pt x="86" y="62"/>
                    <a:pt x="63" y="63"/>
                    <a:pt x="39" y="53"/>
                  </a:cubicBezTo>
                  <a:cubicBezTo>
                    <a:pt x="15" y="43"/>
                    <a:pt x="0" y="25"/>
                    <a:pt x="5" y="13"/>
                  </a:cubicBezTo>
                  <a:cubicBezTo>
                    <a:pt x="10" y="2"/>
                    <a:pt x="34" y="0"/>
                    <a:pt x="57" y="11"/>
                  </a:cubicBezTo>
                  <a:cubicBezTo>
                    <a:pt x="81" y="21"/>
                    <a:pt x="96" y="39"/>
                    <a:pt x="91" y="51"/>
                  </a:cubicBezTo>
                  <a:close/>
                </a:path>
              </a:pathLst>
            </a:custGeom>
            <a:solidFill>
              <a:srgbClr val="F08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1" name="Google Shape;601;p15"/>
            <p:cNvSpPr/>
            <p:nvPr/>
          </p:nvSpPr>
          <p:spPr>
            <a:xfrm>
              <a:off x="1187" y="2367"/>
              <a:ext cx="16" cy="9"/>
            </a:xfrm>
            <a:custGeom>
              <a:avLst/>
              <a:gdLst/>
              <a:ahLst/>
              <a:cxnLst/>
              <a:rect l="l" t="t" r="r" b="b"/>
              <a:pathLst>
                <a:path w="97" h="53" extrusionOk="0">
                  <a:moveTo>
                    <a:pt x="95" y="20"/>
                  </a:moveTo>
                  <a:cubicBezTo>
                    <a:pt x="97" y="32"/>
                    <a:pt x="78" y="46"/>
                    <a:pt x="52" y="49"/>
                  </a:cubicBezTo>
                  <a:cubicBezTo>
                    <a:pt x="26" y="53"/>
                    <a:pt x="4" y="46"/>
                    <a:pt x="2" y="33"/>
                  </a:cubicBezTo>
                  <a:cubicBezTo>
                    <a:pt x="0" y="20"/>
                    <a:pt x="20" y="7"/>
                    <a:pt x="45" y="4"/>
                  </a:cubicBezTo>
                  <a:cubicBezTo>
                    <a:pt x="71" y="0"/>
                    <a:pt x="93" y="7"/>
                    <a:pt x="95" y="20"/>
                  </a:cubicBezTo>
                  <a:close/>
                </a:path>
              </a:pathLst>
            </a:custGeom>
            <a:solidFill>
              <a:srgbClr val="F08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2" name="Google Shape;602;p15"/>
            <p:cNvSpPr/>
            <p:nvPr/>
          </p:nvSpPr>
          <p:spPr>
            <a:xfrm>
              <a:off x="1169" y="2365"/>
              <a:ext cx="14" cy="18"/>
            </a:xfrm>
            <a:custGeom>
              <a:avLst/>
              <a:gdLst/>
              <a:ahLst/>
              <a:cxnLst/>
              <a:rect l="l" t="t" r="r" b="b"/>
              <a:pathLst>
                <a:path w="80" h="110" extrusionOk="0">
                  <a:moveTo>
                    <a:pt x="35" y="0"/>
                  </a:moveTo>
                  <a:cubicBezTo>
                    <a:pt x="40" y="27"/>
                    <a:pt x="49" y="54"/>
                    <a:pt x="61" y="79"/>
                  </a:cubicBezTo>
                  <a:cubicBezTo>
                    <a:pt x="44" y="92"/>
                    <a:pt x="21" y="98"/>
                    <a:pt x="0" y="102"/>
                  </a:cubicBezTo>
                  <a:cubicBezTo>
                    <a:pt x="27" y="110"/>
                    <a:pt x="60" y="104"/>
                    <a:pt x="80" y="82"/>
                  </a:cubicBezTo>
                  <a:cubicBezTo>
                    <a:pt x="65" y="54"/>
                    <a:pt x="53" y="26"/>
                    <a:pt x="35" y="0"/>
                  </a:cubicBezTo>
                  <a:close/>
                </a:path>
              </a:pathLst>
            </a:custGeom>
            <a:solidFill>
              <a:srgbClr val="F08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3" name="Google Shape;603;p15"/>
            <p:cNvSpPr/>
            <p:nvPr/>
          </p:nvSpPr>
          <p:spPr>
            <a:xfrm>
              <a:off x="1088" y="2722"/>
              <a:ext cx="27" cy="153"/>
            </a:xfrm>
            <a:custGeom>
              <a:avLst/>
              <a:gdLst/>
              <a:ahLst/>
              <a:cxnLst/>
              <a:rect l="l" t="t" r="r" b="b"/>
              <a:pathLst>
                <a:path w="165" h="923" extrusionOk="0">
                  <a:moveTo>
                    <a:pt x="0" y="895"/>
                  </a:moveTo>
                  <a:cubicBezTo>
                    <a:pt x="0" y="895"/>
                    <a:pt x="141" y="382"/>
                    <a:pt x="140" y="1"/>
                  </a:cubicBezTo>
                  <a:cubicBezTo>
                    <a:pt x="165" y="0"/>
                    <a:pt x="165" y="0"/>
                    <a:pt x="165" y="0"/>
                  </a:cubicBezTo>
                  <a:cubicBezTo>
                    <a:pt x="165" y="0"/>
                    <a:pt x="165" y="414"/>
                    <a:pt x="4" y="923"/>
                  </a:cubicBezTo>
                  <a:cubicBezTo>
                    <a:pt x="2" y="909"/>
                    <a:pt x="0" y="895"/>
                    <a:pt x="0" y="895"/>
                  </a:cubicBezTo>
                  <a:close/>
                </a:path>
              </a:pathLst>
            </a:custGeom>
            <a:solidFill>
              <a:srgbClr val="464C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4" name="Google Shape;604;p15"/>
            <p:cNvSpPr/>
            <p:nvPr/>
          </p:nvSpPr>
          <p:spPr>
            <a:xfrm>
              <a:off x="1189" y="2492"/>
              <a:ext cx="6" cy="82"/>
            </a:xfrm>
            <a:custGeom>
              <a:avLst/>
              <a:gdLst/>
              <a:ahLst/>
              <a:cxnLst/>
              <a:rect l="l" t="t" r="r" b="b"/>
              <a:pathLst>
                <a:path w="38" h="494" extrusionOk="0">
                  <a:moveTo>
                    <a:pt x="16" y="492"/>
                  </a:moveTo>
                  <a:cubicBezTo>
                    <a:pt x="0" y="494"/>
                    <a:pt x="0" y="494"/>
                    <a:pt x="0" y="494"/>
                  </a:cubicBezTo>
                  <a:cubicBezTo>
                    <a:pt x="0" y="490"/>
                    <a:pt x="27" y="0"/>
                    <a:pt x="27" y="0"/>
                  </a:cubicBezTo>
                  <a:cubicBezTo>
                    <a:pt x="38" y="182"/>
                    <a:pt x="18" y="476"/>
                    <a:pt x="16" y="492"/>
                  </a:cubicBezTo>
                  <a:close/>
                </a:path>
              </a:pathLst>
            </a:custGeom>
            <a:solidFill>
              <a:srgbClr val="E5C8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5" name="Google Shape;605;p15"/>
            <p:cNvSpPr/>
            <p:nvPr/>
          </p:nvSpPr>
          <p:spPr>
            <a:xfrm>
              <a:off x="1018" y="2483"/>
              <a:ext cx="22" cy="96"/>
            </a:xfrm>
            <a:custGeom>
              <a:avLst/>
              <a:gdLst/>
              <a:ahLst/>
              <a:cxnLst/>
              <a:rect l="l" t="t" r="r" b="b"/>
              <a:pathLst>
                <a:path w="134" h="578" extrusionOk="0">
                  <a:moveTo>
                    <a:pt x="0" y="564"/>
                  </a:moveTo>
                  <a:cubicBezTo>
                    <a:pt x="0" y="564"/>
                    <a:pt x="5" y="144"/>
                    <a:pt x="49" y="0"/>
                  </a:cubicBezTo>
                  <a:cubicBezTo>
                    <a:pt x="49" y="0"/>
                    <a:pt x="11" y="327"/>
                    <a:pt x="21" y="545"/>
                  </a:cubicBezTo>
                  <a:cubicBezTo>
                    <a:pt x="22" y="545"/>
                    <a:pt x="82" y="557"/>
                    <a:pt x="130" y="555"/>
                  </a:cubicBezTo>
                  <a:cubicBezTo>
                    <a:pt x="134" y="578"/>
                    <a:pt x="134" y="578"/>
                    <a:pt x="134" y="578"/>
                  </a:cubicBezTo>
                  <a:cubicBezTo>
                    <a:pt x="127" y="578"/>
                    <a:pt x="0" y="564"/>
                    <a:pt x="0" y="564"/>
                  </a:cubicBezTo>
                  <a:close/>
                </a:path>
              </a:pathLst>
            </a:custGeom>
            <a:solidFill>
              <a:srgbClr val="E5C8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6" name="Google Shape;606;p15"/>
            <p:cNvSpPr/>
            <p:nvPr/>
          </p:nvSpPr>
          <p:spPr>
            <a:xfrm>
              <a:off x="1104" y="2494"/>
              <a:ext cx="19" cy="80"/>
            </a:xfrm>
            <a:custGeom>
              <a:avLst/>
              <a:gdLst/>
              <a:ahLst/>
              <a:cxnLst/>
              <a:rect l="l" t="t" r="r" b="b"/>
              <a:pathLst>
                <a:path w="115" h="483" extrusionOk="0">
                  <a:moveTo>
                    <a:pt x="0" y="483"/>
                  </a:moveTo>
                  <a:cubicBezTo>
                    <a:pt x="2" y="461"/>
                    <a:pt x="2" y="461"/>
                    <a:pt x="2" y="461"/>
                  </a:cubicBezTo>
                  <a:cubicBezTo>
                    <a:pt x="24" y="459"/>
                    <a:pt x="40" y="453"/>
                    <a:pt x="47" y="451"/>
                  </a:cubicBezTo>
                  <a:cubicBezTo>
                    <a:pt x="54" y="414"/>
                    <a:pt x="113" y="0"/>
                    <a:pt x="113" y="0"/>
                  </a:cubicBezTo>
                  <a:cubicBezTo>
                    <a:pt x="115" y="222"/>
                    <a:pt x="67" y="464"/>
                    <a:pt x="67" y="464"/>
                  </a:cubicBezTo>
                  <a:cubicBezTo>
                    <a:pt x="67" y="464"/>
                    <a:pt x="38" y="480"/>
                    <a:pt x="0" y="483"/>
                  </a:cubicBezTo>
                  <a:close/>
                </a:path>
              </a:pathLst>
            </a:custGeom>
            <a:solidFill>
              <a:srgbClr val="E5C8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7" name="Google Shape;607;p15"/>
            <p:cNvSpPr/>
            <p:nvPr/>
          </p:nvSpPr>
          <p:spPr>
            <a:xfrm>
              <a:off x="1258" y="2644"/>
              <a:ext cx="56" cy="42"/>
            </a:xfrm>
            <a:custGeom>
              <a:avLst/>
              <a:gdLst/>
              <a:ahLst/>
              <a:cxnLst/>
              <a:rect l="l" t="t" r="r" b="b"/>
              <a:pathLst>
                <a:path w="338" h="257" extrusionOk="0">
                  <a:moveTo>
                    <a:pt x="0" y="92"/>
                  </a:moveTo>
                  <a:cubicBezTo>
                    <a:pt x="0" y="92"/>
                    <a:pt x="117" y="91"/>
                    <a:pt x="142" y="130"/>
                  </a:cubicBezTo>
                  <a:cubicBezTo>
                    <a:pt x="173" y="180"/>
                    <a:pt x="152" y="229"/>
                    <a:pt x="172" y="246"/>
                  </a:cubicBezTo>
                  <a:cubicBezTo>
                    <a:pt x="185" y="255"/>
                    <a:pt x="200" y="246"/>
                    <a:pt x="212" y="230"/>
                  </a:cubicBezTo>
                  <a:cubicBezTo>
                    <a:pt x="215" y="244"/>
                    <a:pt x="223" y="255"/>
                    <a:pt x="232" y="255"/>
                  </a:cubicBezTo>
                  <a:cubicBezTo>
                    <a:pt x="239" y="256"/>
                    <a:pt x="256" y="257"/>
                    <a:pt x="262" y="232"/>
                  </a:cubicBezTo>
                  <a:cubicBezTo>
                    <a:pt x="268" y="253"/>
                    <a:pt x="278" y="254"/>
                    <a:pt x="289" y="246"/>
                  </a:cubicBezTo>
                  <a:cubicBezTo>
                    <a:pt x="308" y="234"/>
                    <a:pt x="338" y="88"/>
                    <a:pt x="252" y="44"/>
                  </a:cubicBezTo>
                  <a:cubicBezTo>
                    <a:pt x="167" y="0"/>
                    <a:pt x="79" y="16"/>
                    <a:pt x="79" y="16"/>
                  </a:cubicBezTo>
                  <a:lnTo>
                    <a:pt x="0" y="92"/>
                  </a:lnTo>
                  <a:close/>
                </a:path>
              </a:pathLst>
            </a:custGeom>
            <a:solidFill>
              <a:srgbClr val="F08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8" name="Google Shape;608;p15"/>
            <p:cNvSpPr/>
            <p:nvPr/>
          </p:nvSpPr>
          <p:spPr>
            <a:xfrm>
              <a:off x="1203" y="2641"/>
              <a:ext cx="50" cy="45"/>
            </a:xfrm>
            <a:custGeom>
              <a:avLst/>
              <a:gdLst/>
              <a:ahLst/>
              <a:cxnLst/>
              <a:rect l="l" t="t" r="r" b="b"/>
              <a:pathLst>
                <a:path w="305" h="276" extrusionOk="0">
                  <a:moveTo>
                    <a:pt x="0" y="140"/>
                  </a:moveTo>
                  <a:cubicBezTo>
                    <a:pt x="0" y="140"/>
                    <a:pt x="67" y="130"/>
                    <a:pt x="107" y="143"/>
                  </a:cubicBezTo>
                  <a:cubicBezTo>
                    <a:pt x="139" y="192"/>
                    <a:pt x="114" y="248"/>
                    <a:pt x="135" y="265"/>
                  </a:cubicBezTo>
                  <a:cubicBezTo>
                    <a:pt x="148" y="274"/>
                    <a:pt x="163" y="265"/>
                    <a:pt x="174" y="249"/>
                  </a:cubicBezTo>
                  <a:cubicBezTo>
                    <a:pt x="177" y="263"/>
                    <a:pt x="185" y="274"/>
                    <a:pt x="194" y="274"/>
                  </a:cubicBezTo>
                  <a:cubicBezTo>
                    <a:pt x="202" y="275"/>
                    <a:pt x="219" y="276"/>
                    <a:pt x="225" y="251"/>
                  </a:cubicBezTo>
                  <a:cubicBezTo>
                    <a:pt x="231" y="272"/>
                    <a:pt x="241" y="273"/>
                    <a:pt x="252" y="265"/>
                  </a:cubicBezTo>
                  <a:cubicBezTo>
                    <a:pt x="270" y="253"/>
                    <a:pt x="305" y="88"/>
                    <a:pt x="219" y="43"/>
                  </a:cubicBezTo>
                  <a:cubicBezTo>
                    <a:pt x="135" y="0"/>
                    <a:pt x="1" y="12"/>
                    <a:pt x="1" y="12"/>
                  </a:cubicBezTo>
                  <a:lnTo>
                    <a:pt x="0" y="140"/>
                  </a:lnTo>
                  <a:close/>
                </a:path>
              </a:pathLst>
            </a:custGeom>
            <a:solidFill>
              <a:srgbClr val="FFA0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09" name="Google Shape;609;p15"/>
            <p:cNvSpPr/>
            <p:nvPr/>
          </p:nvSpPr>
          <p:spPr>
            <a:xfrm>
              <a:off x="1188" y="2663"/>
              <a:ext cx="32" cy="32"/>
            </a:xfrm>
            <a:prstGeom prst="ellipse">
              <a:avLst/>
            </a:prstGeom>
            <a:solidFill>
              <a:srgbClr val="5156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0" name="Google Shape;610;p15"/>
            <p:cNvSpPr/>
            <p:nvPr/>
          </p:nvSpPr>
          <p:spPr>
            <a:xfrm>
              <a:off x="1345" y="2691"/>
              <a:ext cx="86" cy="430"/>
            </a:xfrm>
            <a:custGeom>
              <a:avLst/>
              <a:gdLst/>
              <a:ahLst/>
              <a:cxnLst/>
              <a:rect l="l" t="t" r="r" b="b"/>
              <a:pathLst>
                <a:path w="86" h="430" extrusionOk="0">
                  <a:moveTo>
                    <a:pt x="75" y="430"/>
                  </a:moveTo>
                  <a:lnTo>
                    <a:pt x="0" y="2"/>
                  </a:lnTo>
                  <a:lnTo>
                    <a:pt x="11" y="0"/>
                  </a:lnTo>
                  <a:lnTo>
                    <a:pt x="86" y="428"/>
                  </a:lnTo>
                  <a:lnTo>
                    <a:pt x="75" y="430"/>
                  </a:ln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1" name="Google Shape;611;p15"/>
            <p:cNvSpPr/>
            <p:nvPr/>
          </p:nvSpPr>
          <p:spPr>
            <a:xfrm>
              <a:off x="1551" y="2675"/>
              <a:ext cx="33" cy="100"/>
            </a:xfrm>
            <a:custGeom>
              <a:avLst/>
              <a:gdLst/>
              <a:ahLst/>
              <a:cxnLst/>
              <a:rect l="l" t="t" r="r" b="b"/>
              <a:pathLst>
                <a:path w="202" h="607" extrusionOk="0">
                  <a:moveTo>
                    <a:pt x="29" y="0"/>
                  </a:moveTo>
                  <a:cubicBezTo>
                    <a:pt x="40" y="200"/>
                    <a:pt x="88" y="406"/>
                    <a:pt x="202" y="573"/>
                  </a:cubicBezTo>
                  <a:cubicBezTo>
                    <a:pt x="151" y="607"/>
                    <a:pt x="151" y="607"/>
                    <a:pt x="151" y="607"/>
                  </a:cubicBezTo>
                  <a:cubicBezTo>
                    <a:pt x="40" y="426"/>
                    <a:pt x="0" y="209"/>
                    <a:pt x="0" y="0"/>
                  </a:cubicBezTo>
                  <a:lnTo>
                    <a:pt x="29" y="0"/>
                  </a:ln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2" name="Google Shape;612;p15"/>
            <p:cNvSpPr/>
            <p:nvPr/>
          </p:nvSpPr>
          <p:spPr>
            <a:xfrm>
              <a:off x="1563" y="2644"/>
              <a:ext cx="25" cy="115"/>
            </a:xfrm>
            <a:custGeom>
              <a:avLst/>
              <a:gdLst/>
              <a:ahLst/>
              <a:cxnLst/>
              <a:rect l="l" t="t" r="r" b="b"/>
              <a:pathLst>
                <a:path w="152" h="696" extrusionOk="0">
                  <a:moveTo>
                    <a:pt x="56" y="2"/>
                  </a:moveTo>
                  <a:cubicBezTo>
                    <a:pt x="41" y="225"/>
                    <a:pt x="47" y="465"/>
                    <a:pt x="152" y="667"/>
                  </a:cubicBezTo>
                  <a:cubicBezTo>
                    <a:pt x="97" y="696"/>
                    <a:pt x="97" y="696"/>
                    <a:pt x="97" y="696"/>
                  </a:cubicBezTo>
                  <a:cubicBezTo>
                    <a:pt x="0" y="479"/>
                    <a:pt x="7" y="231"/>
                    <a:pt x="37" y="0"/>
                  </a:cubicBezTo>
                  <a:lnTo>
                    <a:pt x="56" y="2"/>
                  </a:ln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3" name="Google Shape;613;p15"/>
            <p:cNvSpPr/>
            <p:nvPr/>
          </p:nvSpPr>
          <p:spPr>
            <a:xfrm>
              <a:off x="1486" y="2666"/>
              <a:ext cx="91" cy="171"/>
            </a:xfrm>
            <a:custGeom>
              <a:avLst/>
              <a:gdLst/>
              <a:ahLst/>
              <a:cxnLst/>
              <a:rect l="l" t="t" r="r" b="b"/>
              <a:pathLst>
                <a:path w="555" h="1032" extrusionOk="0">
                  <a:moveTo>
                    <a:pt x="36" y="0"/>
                  </a:moveTo>
                  <a:cubicBezTo>
                    <a:pt x="164" y="343"/>
                    <a:pt x="305" y="699"/>
                    <a:pt x="555" y="973"/>
                  </a:cubicBezTo>
                  <a:cubicBezTo>
                    <a:pt x="493" y="1032"/>
                    <a:pt x="493" y="1032"/>
                    <a:pt x="493" y="1032"/>
                  </a:cubicBezTo>
                  <a:cubicBezTo>
                    <a:pt x="246" y="740"/>
                    <a:pt x="117" y="370"/>
                    <a:pt x="0" y="11"/>
                  </a:cubicBezTo>
                  <a:lnTo>
                    <a:pt x="36" y="0"/>
                  </a:ln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4" name="Google Shape;614;p15"/>
            <p:cNvSpPr/>
            <p:nvPr/>
          </p:nvSpPr>
          <p:spPr>
            <a:xfrm>
              <a:off x="1510" y="2682"/>
              <a:ext cx="65" cy="156"/>
            </a:xfrm>
            <a:custGeom>
              <a:avLst/>
              <a:gdLst/>
              <a:ahLst/>
              <a:cxnLst/>
              <a:rect l="l" t="t" r="r" b="b"/>
              <a:pathLst>
                <a:path w="389" h="945" extrusionOk="0">
                  <a:moveTo>
                    <a:pt x="25" y="0"/>
                  </a:moveTo>
                  <a:cubicBezTo>
                    <a:pt x="214" y="280"/>
                    <a:pt x="344" y="603"/>
                    <a:pt x="389" y="939"/>
                  </a:cubicBezTo>
                  <a:cubicBezTo>
                    <a:pt x="304" y="945"/>
                    <a:pt x="304" y="945"/>
                    <a:pt x="304" y="945"/>
                  </a:cubicBezTo>
                  <a:cubicBezTo>
                    <a:pt x="278" y="618"/>
                    <a:pt x="168" y="297"/>
                    <a:pt x="0" y="16"/>
                  </a:cubicBezTo>
                  <a:lnTo>
                    <a:pt x="25" y="0"/>
                  </a:ln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5" name="Google Shape;615;p15"/>
            <p:cNvSpPr/>
            <p:nvPr/>
          </p:nvSpPr>
          <p:spPr>
            <a:xfrm>
              <a:off x="1479" y="2729"/>
              <a:ext cx="97" cy="104"/>
            </a:xfrm>
            <a:custGeom>
              <a:avLst/>
              <a:gdLst/>
              <a:ahLst/>
              <a:cxnLst/>
              <a:rect l="l" t="t" r="r" b="b"/>
              <a:pathLst>
                <a:path w="587" h="625" extrusionOk="0">
                  <a:moveTo>
                    <a:pt x="27" y="0"/>
                  </a:moveTo>
                  <a:cubicBezTo>
                    <a:pt x="116" y="257"/>
                    <a:pt x="347" y="439"/>
                    <a:pt x="587" y="548"/>
                  </a:cubicBezTo>
                  <a:cubicBezTo>
                    <a:pt x="549" y="625"/>
                    <a:pt x="549" y="625"/>
                    <a:pt x="549" y="625"/>
                  </a:cubicBezTo>
                  <a:cubicBezTo>
                    <a:pt x="304" y="492"/>
                    <a:pt x="74" y="284"/>
                    <a:pt x="0" y="6"/>
                  </a:cubicBezTo>
                  <a:lnTo>
                    <a:pt x="27" y="0"/>
                  </a:ln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6" name="Google Shape;616;p15"/>
            <p:cNvSpPr/>
            <p:nvPr/>
          </p:nvSpPr>
          <p:spPr>
            <a:xfrm>
              <a:off x="1301" y="2725"/>
              <a:ext cx="232" cy="232"/>
            </a:xfrm>
            <a:custGeom>
              <a:avLst/>
              <a:gdLst/>
              <a:ahLst/>
              <a:cxnLst/>
              <a:rect l="l" t="t" r="r" b="b"/>
              <a:pathLst>
                <a:path w="1402" h="1402" extrusionOk="0">
                  <a:moveTo>
                    <a:pt x="1271" y="1284"/>
                  </a:moveTo>
                  <a:cubicBezTo>
                    <a:pt x="1254" y="1300"/>
                    <a:pt x="1236" y="1315"/>
                    <a:pt x="1218" y="1328"/>
                  </a:cubicBezTo>
                  <a:cubicBezTo>
                    <a:pt x="1200" y="1339"/>
                    <a:pt x="1182" y="1350"/>
                    <a:pt x="1162" y="1359"/>
                  </a:cubicBezTo>
                  <a:cubicBezTo>
                    <a:pt x="1098" y="1389"/>
                    <a:pt x="1023" y="1402"/>
                    <a:pt x="943" y="1399"/>
                  </a:cubicBezTo>
                  <a:cubicBezTo>
                    <a:pt x="922" y="1399"/>
                    <a:pt x="900" y="1397"/>
                    <a:pt x="878" y="1394"/>
                  </a:cubicBezTo>
                  <a:cubicBezTo>
                    <a:pt x="690" y="1369"/>
                    <a:pt x="482" y="1264"/>
                    <a:pt x="309" y="1088"/>
                  </a:cubicBezTo>
                  <a:cubicBezTo>
                    <a:pt x="141" y="919"/>
                    <a:pt x="38" y="719"/>
                    <a:pt x="10" y="536"/>
                  </a:cubicBezTo>
                  <a:cubicBezTo>
                    <a:pt x="7" y="514"/>
                    <a:pt x="5" y="492"/>
                    <a:pt x="4" y="470"/>
                  </a:cubicBezTo>
                  <a:cubicBezTo>
                    <a:pt x="0" y="410"/>
                    <a:pt x="6" y="352"/>
                    <a:pt x="21" y="299"/>
                  </a:cubicBezTo>
                  <a:cubicBezTo>
                    <a:pt x="28" y="274"/>
                    <a:pt x="37" y="249"/>
                    <a:pt x="49" y="226"/>
                  </a:cubicBezTo>
                  <a:cubicBezTo>
                    <a:pt x="67" y="188"/>
                    <a:pt x="91" y="154"/>
                    <a:pt x="121" y="124"/>
                  </a:cubicBezTo>
                  <a:cubicBezTo>
                    <a:pt x="145" y="101"/>
                    <a:pt x="172" y="81"/>
                    <a:pt x="201" y="64"/>
                  </a:cubicBezTo>
                  <a:cubicBezTo>
                    <a:pt x="219" y="54"/>
                    <a:pt x="238" y="45"/>
                    <a:pt x="258" y="38"/>
                  </a:cubicBezTo>
                  <a:cubicBezTo>
                    <a:pt x="352" y="3"/>
                    <a:pt x="464" y="0"/>
                    <a:pt x="581" y="26"/>
                  </a:cubicBezTo>
                  <a:cubicBezTo>
                    <a:pt x="606" y="32"/>
                    <a:pt x="631" y="39"/>
                    <a:pt x="657" y="48"/>
                  </a:cubicBezTo>
                  <a:cubicBezTo>
                    <a:pt x="657" y="48"/>
                    <a:pt x="657" y="48"/>
                    <a:pt x="657" y="48"/>
                  </a:cubicBezTo>
                  <a:cubicBezTo>
                    <a:pt x="803" y="96"/>
                    <a:pt x="953" y="188"/>
                    <a:pt x="1084" y="320"/>
                  </a:cubicBezTo>
                  <a:cubicBezTo>
                    <a:pt x="1189" y="426"/>
                    <a:pt x="1268" y="544"/>
                    <a:pt x="1320" y="663"/>
                  </a:cubicBezTo>
                  <a:cubicBezTo>
                    <a:pt x="1333" y="693"/>
                    <a:pt x="1344" y="723"/>
                    <a:pt x="1354" y="753"/>
                  </a:cubicBezTo>
                  <a:cubicBezTo>
                    <a:pt x="1354" y="753"/>
                    <a:pt x="1354" y="753"/>
                    <a:pt x="1354" y="753"/>
                  </a:cubicBezTo>
                  <a:cubicBezTo>
                    <a:pt x="1399" y="897"/>
                    <a:pt x="1402" y="1037"/>
                    <a:pt x="1358" y="1150"/>
                  </a:cubicBezTo>
                  <a:cubicBezTo>
                    <a:pt x="1350" y="1170"/>
                    <a:pt x="1341" y="1189"/>
                    <a:pt x="1331" y="1206"/>
                  </a:cubicBezTo>
                  <a:cubicBezTo>
                    <a:pt x="1314" y="1235"/>
                    <a:pt x="1294" y="1260"/>
                    <a:pt x="1271" y="1284"/>
                  </a:cubicBezTo>
                  <a:close/>
                </a:path>
              </a:pathLst>
            </a:custGeom>
            <a:solidFill>
              <a:srgbClr val="56A17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7" name="Google Shape;617;p15"/>
            <p:cNvSpPr/>
            <p:nvPr/>
          </p:nvSpPr>
          <p:spPr>
            <a:xfrm>
              <a:off x="1302" y="2803"/>
              <a:ext cx="155" cy="154"/>
            </a:xfrm>
            <a:custGeom>
              <a:avLst/>
              <a:gdLst/>
              <a:ahLst/>
              <a:cxnLst/>
              <a:rect l="l" t="t" r="r" b="b"/>
              <a:pathLst>
                <a:path w="939" h="929" extrusionOk="0">
                  <a:moveTo>
                    <a:pt x="939" y="929"/>
                  </a:moveTo>
                  <a:cubicBezTo>
                    <a:pt x="918" y="929"/>
                    <a:pt x="896" y="927"/>
                    <a:pt x="874" y="924"/>
                  </a:cubicBezTo>
                  <a:cubicBezTo>
                    <a:pt x="837" y="776"/>
                    <a:pt x="837" y="776"/>
                    <a:pt x="837" y="776"/>
                  </a:cubicBezTo>
                  <a:cubicBezTo>
                    <a:pt x="541" y="686"/>
                    <a:pt x="541" y="686"/>
                    <a:pt x="541" y="686"/>
                  </a:cubicBezTo>
                  <a:cubicBezTo>
                    <a:pt x="518" y="454"/>
                    <a:pt x="518" y="454"/>
                    <a:pt x="518" y="454"/>
                  </a:cubicBezTo>
                  <a:cubicBezTo>
                    <a:pt x="260" y="327"/>
                    <a:pt x="260" y="327"/>
                    <a:pt x="260" y="327"/>
                  </a:cubicBezTo>
                  <a:cubicBezTo>
                    <a:pt x="179" y="111"/>
                    <a:pt x="179" y="111"/>
                    <a:pt x="179" y="111"/>
                  </a:cubicBezTo>
                  <a:cubicBezTo>
                    <a:pt x="6" y="66"/>
                    <a:pt x="6" y="66"/>
                    <a:pt x="6" y="66"/>
                  </a:cubicBezTo>
                  <a:cubicBezTo>
                    <a:pt x="3" y="44"/>
                    <a:pt x="1" y="22"/>
                    <a:pt x="0" y="0"/>
                  </a:cubicBezTo>
                  <a:cubicBezTo>
                    <a:pt x="225" y="59"/>
                    <a:pt x="225" y="59"/>
                    <a:pt x="225" y="59"/>
                  </a:cubicBezTo>
                  <a:cubicBezTo>
                    <a:pt x="310" y="282"/>
                    <a:pt x="310" y="282"/>
                    <a:pt x="310" y="282"/>
                  </a:cubicBezTo>
                  <a:cubicBezTo>
                    <a:pt x="577" y="413"/>
                    <a:pt x="577" y="413"/>
                    <a:pt x="577" y="413"/>
                  </a:cubicBezTo>
                  <a:cubicBezTo>
                    <a:pt x="598" y="638"/>
                    <a:pt x="598" y="638"/>
                    <a:pt x="598" y="638"/>
                  </a:cubicBezTo>
                  <a:cubicBezTo>
                    <a:pt x="888" y="727"/>
                    <a:pt x="888" y="727"/>
                    <a:pt x="888" y="727"/>
                  </a:cubicBezTo>
                  <a:lnTo>
                    <a:pt x="939" y="929"/>
                  </a:lnTo>
                  <a:close/>
                </a:path>
              </a:pathLst>
            </a:custGeom>
            <a:solidFill>
              <a:srgbClr val="75C7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8" name="Google Shape;618;p15"/>
            <p:cNvSpPr/>
            <p:nvPr/>
          </p:nvSpPr>
          <p:spPr>
            <a:xfrm>
              <a:off x="1305" y="2762"/>
              <a:ext cx="198" cy="188"/>
            </a:xfrm>
            <a:custGeom>
              <a:avLst/>
              <a:gdLst/>
              <a:ahLst/>
              <a:cxnLst/>
              <a:rect l="l" t="t" r="r" b="b"/>
              <a:pathLst>
                <a:path w="1197" h="1133" extrusionOk="0">
                  <a:moveTo>
                    <a:pt x="1197" y="1102"/>
                  </a:moveTo>
                  <a:cubicBezTo>
                    <a:pt x="1179" y="1113"/>
                    <a:pt x="1161" y="1124"/>
                    <a:pt x="1141" y="1133"/>
                  </a:cubicBezTo>
                  <a:cubicBezTo>
                    <a:pt x="1062" y="905"/>
                    <a:pt x="1062" y="905"/>
                    <a:pt x="1062" y="905"/>
                  </a:cubicBezTo>
                  <a:cubicBezTo>
                    <a:pt x="825" y="756"/>
                    <a:pt x="825" y="756"/>
                    <a:pt x="825" y="756"/>
                  </a:cubicBezTo>
                  <a:cubicBezTo>
                    <a:pt x="798" y="592"/>
                    <a:pt x="798" y="592"/>
                    <a:pt x="798" y="592"/>
                  </a:cubicBezTo>
                  <a:cubicBezTo>
                    <a:pt x="537" y="482"/>
                    <a:pt x="537" y="482"/>
                    <a:pt x="537" y="482"/>
                  </a:cubicBezTo>
                  <a:cubicBezTo>
                    <a:pt x="307" y="179"/>
                    <a:pt x="307" y="179"/>
                    <a:pt x="307" y="179"/>
                  </a:cubicBezTo>
                  <a:cubicBezTo>
                    <a:pt x="39" y="137"/>
                    <a:pt x="39" y="137"/>
                    <a:pt x="39" y="137"/>
                  </a:cubicBezTo>
                  <a:cubicBezTo>
                    <a:pt x="0" y="73"/>
                    <a:pt x="0" y="73"/>
                    <a:pt x="0" y="73"/>
                  </a:cubicBezTo>
                  <a:cubicBezTo>
                    <a:pt x="7" y="48"/>
                    <a:pt x="16" y="23"/>
                    <a:pt x="28" y="0"/>
                  </a:cubicBezTo>
                  <a:cubicBezTo>
                    <a:pt x="77" y="80"/>
                    <a:pt x="77" y="80"/>
                    <a:pt x="77" y="80"/>
                  </a:cubicBezTo>
                  <a:cubicBezTo>
                    <a:pt x="342" y="121"/>
                    <a:pt x="342" y="121"/>
                    <a:pt x="342" y="121"/>
                  </a:cubicBezTo>
                  <a:cubicBezTo>
                    <a:pt x="577" y="431"/>
                    <a:pt x="577" y="431"/>
                    <a:pt x="577" y="431"/>
                  </a:cubicBezTo>
                  <a:cubicBezTo>
                    <a:pt x="854" y="548"/>
                    <a:pt x="854" y="548"/>
                    <a:pt x="854" y="548"/>
                  </a:cubicBezTo>
                  <a:cubicBezTo>
                    <a:pt x="882" y="719"/>
                    <a:pt x="882" y="719"/>
                    <a:pt x="882" y="719"/>
                  </a:cubicBezTo>
                  <a:cubicBezTo>
                    <a:pt x="1114" y="864"/>
                    <a:pt x="1114" y="864"/>
                    <a:pt x="1114" y="864"/>
                  </a:cubicBezTo>
                  <a:lnTo>
                    <a:pt x="1197" y="1102"/>
                  </a:lnTo>
                  <a:close/>
                </a:path>
              </a:pathLst>
            </a:custGeom>
            <a:solidFill>
              <a:srgbClr val="75C7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19" name="Google Shape;619;p15"/>
            <p:cNvSpPr/>
            <p:nvPr/>
          </p:nvSpPr>
          <p:spPr>
            <a:xfrm>
              <a:off x="1334" y="2731"/>
              <a:ext cx="192" cy="194"/>
            </a:xfrm>
            <a:custGeom>
              <a:avLst/>
              <a:gdLst/>
              <a:ahLst/>
              <a:cxnLst/>
              <a:rect l="l" t="t" r="r" b="b"/>
              <a:pathLst>
                <a:path w="1157" h="1168" extrusionOk="0">
                  <a:moveTo>
                    <a:pt x="1130" y="1168"/>
                  </a:moveTo>
                  <a:cubicBezTo>
                    <a:pt x="1068" y="1144"/>
                    <a:pt x="1068" y="1144"/>
                    <a:pt x="1068" y="1144"/>
                  </a:cubicBezTo>
                  <a:cubicBezTo>
                    <a:pt x="972" y="812"/>
                    <a:pt x="972" y="812"/>
                    <a:pt x="972" y="812"/>
                  </a:cubicBezTo>
                  <a:cubicBezTo>
                    <a:pt x="770" y="727"/>
                    <a:pt x="770" y="727"/>
                    <a:pt x="770" y="727"/>
                  </a:cubicBezTo>
                  <a:cubicBezTo>
                    <a:pt x="554" y="509"/>
                    <a:pt x="554" y="509"/>
                    <a:pt x="554" y="509"/>
                  </a:cubicBezTo>
                  <a:cubicBezTo>
                    <a:pt x="395" y="464"/>
                    <a:pt x="395" y="464"/>
                    <a:pt x="395" y="464"/>
                  </a:cubicBezTo>
                  <a:cubicBezTo>
                    <a:pt x="291" y="247"/>
                    <a:pt x="291" y="247"/>
                    <a:pt x="291" y="247"/>
                  </a:cubicBezTo>
                  <a:cubicBezTo>
                    <a:pt x="37" y="137"/>
                    <a:pt x="37" y="137"/>
                    <a:pt x="37" y="137"/>
                  </a:cubicBezTo>
                  <a:cubicBezTo>
                    <a:pt x="0" y="26"/>
                    <a:pt x="0" y="26"/>
                    <a:pt x="0" y="26"/>
                  </a:cubicBezTo>
                  <a:cubicBezTo>
                    <a:pt x="18" y="16"/>
                    <a:pt x="37" y="7"/>
                    <a:pt x="57" y="0"/>
                  </a:cubicBezTo>
                  <a:cubicBezTo>
                    <a:pt x="87" y="91"/>
                    <a:pt x="87" y="91"/>
                    <a:pt x="87" y="91"/>
                  </a:cubicBezTo>
                  <a:cubicBezTo>
                    <a:pt x="337" y="199"/>
                    <a:pt x="337" y="199"/>
                    <a:pt x="337" y="199"/>
                  </a:cubicBezTo>
                  <a:cubicBezTo>
                    <a:pt x="439" y="412"/>
                    <a:pt x="439" y="412"/>
                    <a:pt x="439" y="412"/>
                  </a:cubicBezTo>
                  <a:cubicBezTo>
                    <a:pt x="587" y="453"/>
                    <a:pt x="587" y="453"/>
                    <a:pt x="587" y="453"/>
                  </a:cubicBezTo>
                  <a:cubicBezTo>
                    <a:pt x="806" y="674"/>
                    <a:pt x="806" y="674"/>
                    <a:pt x="806" y="674"/>
                  </a:cubicBezTo>
                  <a:cubicBezTo>
                    <a:pt x="1023" y="766"/>
                    <a:pt x="1023" y="766"/>
                    <a:pt x="1023" y="766"/>
                  </a:cubicBezTo>
                  <a:cubicBezTo>
                    <a:pt x="1119" y="1097"/>
                    <a:pt x="1119" y="1097"/>
                    <a:pt x="1119" y="1097"/>
                  </a:cubicBezTo>
                  <a:cubicBezTo>
                    <a:pt x="1157" y="1112"/>
                    <a:pt x="1157" y="1112"/>
                    <a:pt x="1157" y="1112"/>
                  </a:cubicBezTo>
                  <a:cubicBezTo>
                    <a:pt x="1149" y="1132"/>
                    <a:pt x="1140" y="1151"/>
                    <a:pt x="1130" y="1168"/>
                  </a:cubicBezTo>
                  <a:close/>
                </a:path>
              </a:pathLst>
            </a:custGeom>
            <a:solidFill>
              <a:srgbClr val="75C7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0" name="Google Shape;620;p15"/>
            <p:cNvSpPr/>
            <p:nvPr/>
          </p:nvSpPr>
          <p:spPr>
            <a:xfrm>
              <a:off x="1397" y="2729"/>
              <a:ext cx="128" cy="121"/>
            </a:xfrm>
            <a:custGeom>
              <a:avLst/>
              <a:gdLst/>
              <a:ahLst/>
              <a:cxnLst/>
              <a:rect l="l" t="t" r="r" b="b"/>
              <a:pathLst>
                <a:path w="773" h="727" extrusionOk="0">
                  <a:moveTo>
                    <a:pt x="773" y="727"/>
                  </a:moveTo>
                  <a:cubicBezTo>
                    <a:pt x="445" y="543"/>
                    <a:pt x="445" y="543"/>
                    <a:pt x="445" y="543"/>
                  </a:cubicBezTo>
                  <a:cubicBezTo>
                    <a:pt x="373" y="348"/>
                    <a:pt x="373" y="348"/>
                    <a:pt x="373" y="348"/>
                  </a:cubicBezTo>
                  <a:cubicBezTo>
                    <a:pt x="105" y="245"/>
                    <a:pt x="105" y="245"/>
                    <a:pt x="105" y="245"/>
                  </a:cubicBezTo>
                  <a:cubicBezTo>
                    <a:pt x="100" y="233"/>
                    <a:pt x="100" y="233"/>
                    <a:pt x="100" y="233"/>
                  </a:cubicBezTo>
                  <a:cubicBezTo>
                    <a:pt x="70" y="166"/>
                    <a:pt x="26" y="67"/>
                    <a:pt x="0" y="0"/>
                  </a:cubicBezTo>
                  <a:cubicBezTo>
                    <a:pt x="25" y="6"/>
                    <a:pt x="50" y="13"/>
                    <a:pt x="76" y="22"/>
                  </a:cubicBezTo>
                  <a:cubicBezTo>
                    <a:pt x="76" y="22"/>
                    <a:pt x="76" y="22"/>
                    <a:pt x="76" y="22"/>
                  </a:cubicBezTo>
                  <a:cubicBezTo>
                    <a:pt x="97" y="72"/>
                    <a:pt x="125" y="136"/>
                    <a:pt x="152" y="196"/>
                  </a:cubicBezTo>
                  <a:cubicBezTo>
                    <a:pt x="422" y="300"/>
                    <a:pt x="422" y="300"/>
                    <a:pt x="422" y="300"/>
                  </a:cubicBezTo>
                  <a:cubicBezTo>
                    <a:pt x="495" y="500"/>
                    <a:pt x="495" y="500"/>
                    <a:pt x="495" y="500"/>
                  </a:cubicBezTo>
                  <a:cubicBezTo>
                    <a:pt x="739" y="637"/>
                    <a:pt x="739" y="637"/>
                    <a:pt x="739" y="637"/>
                  </a:cubicBezTo>
                  <a:cubicBezTo>
                    <a:pt x="752" y="667"/>
                    <a:pt x="763" y="697"/>
                    <a:pt x="773" y="727"/>
                  </a:cubicBezTo>
                  <a:close/>
                </a:path>
              </a:pathLst>
            </a:custGeom>
            <a:solidFill>
              <a:srgbClr val="75C7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1" name="Google Shape;621;p15"/>
            <p:cNvSpPr/>
            <p:nvPr/>
          </p:nvSpPr>
          <p:spPr>
            <a:xfrm>
              <a:off x="1329" y="2866"/>
              <a:ext cx="132" cy="163"/>
            </a:xfrm>
            <a:custGeom>
              <a:avLst/>
              <a:gdLst/>
              <a:ahLst/>
              <a:cxnLst/>
              <a:rect l="l" t="t" r="r" b="b"/>
              <a:pathLst>
                <a:path w="132" h="163" extrusionOk="0">
                  <a:moveTo>
                    <a:pt x="9" y="163"/>
                  </a:moveTo>
                  <a:lnTo>
                    <a:pt x="132" y="157"/>
                  </a:lnTo>
                  <a:lnTo>
                    <a:pt x="123" y="0"/>
                  </a:lnTo>
                  <a:lnTo>
                    <a:pt x="0" y="7"/>
                  </a:lnTo>
                  <a:lnTo>
                    <a:pt x="9" y="163"/>
                  </a:lnTo>
                  <a:close/>
                </a:path>
              </a:pathLst>
            </a:custGeom>
            <a:solidFill>
              <a:srgbClr val="F24C3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2" name="Google Shape;622;p15"/>
            <p:cNvSpPr/>
            <p:nvPr/>
          </p:nvSpPr>
          <p:spPr>
            <a:xfrm>
              <a:off x="1298" y="2873"/>
              <a:ext cx="40" cy="158"/>
            </a:xfrm>
            <a:custGeom>
              <a:avLst/>
              <a:gdLst/>
              <a:ahLst/>
              <a:cxnLst/>
              <a:rect l="l" t="t" r="r" b="b"/>
              <a:pathLst>
                <a:path w="40" h="158" extrusionOk="0">
                  <a:moveTo>
                    <a:pt x="40" y="156"/>
                  </a:moveTo>
                  <a:lnTo>
                    <a:pt x="9" y="158"/>
                  </a:lnTo>
                  <a:lnTo>
                    <a:pt x="0" y="2"/>
                  </a:lnTo>
                  <a:lnTo>
                    <a:pt x="31" y="0"/>
                  </a:lnTo>
                  <a:lnTo>
                    <a:pt x="40" y="156"/>
                  </a:lnTo>
                  <a:close/>
                </a:path>
              </a:pathLst>
            </a:custGeom>
            <a:solidFill>
              <a:srgbClr val="CE30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3" name="Google Shape;623;p15"/>
            <p:cNvSpPr/>
            <p:nvPr/>
          </p:nvSpPr>
          <p:spPr>
            <a:xfrm>
              <a:off x="1352" y="2896"/>
              <a:ext cx="84" cy="74"/>
            </a:xfrm>
            <a:custGeom>
              <a:avLst/>
              <a:gdLst/>
              <a:ahLst/>
              <a:cxnLst/>
              <a:rect l="l" t="t" r="r" b="b"/>
              <a:pathLst>
                <a:path w="84" h="74" extrusionOk="0">
                  <a:moveTo>
                    <a:pt x="4" y="74"/>
                  </a:moveTo>
                  <a:lnTo>
                    <a:pt x="84" y="70"/>
                  </a:lnTo>
                  <a:lnTo>
                    <a:pt x="80" y="0"/>
                  </a:lnTo>
                  <a:lnTo>
                    <a:pt x="0" y="5"/>
                  </a:lnTo>
                  <a:lnTo>
                    <a:pt x="4" y="74"/>
                  </a:lnTo>
                  <a:close/>
                </a:path>
              </a:pathLst>
            </a:custGeom>
            <a:solidFill>
              <a:srgbClr val="CE30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4" name="Google Shape;624;p15"/>
            <p:cNvSpPr/>
            <p:nvPr/>
          </p:nvSpPr>
          <p:spPr>
            <a:xfrm>
              <a:off x="1640" y="2573"/>
              <a:ext cx="127" cy="306"/>
            </a:xfrm>
            <a:custGeom>
              <a:avLst/>
              <a:gdLst/>
              <a:ahLst/>
              <a:cxnLst/>
              <a:rect l="l" t="t" r="r" b="b"/>
              <a:pathLst>
                <a:path w="766" h="1852" extrusionOk="0">
                  <a:moveTo>
                    <a:pt x="224" y="873"/>
                  </a:moveTo>
                  <a:cubicBezTo>
                    <a:pt x="61" y="1369"/>
                    <a:pt x="0" y="1794"/>
                    <a:pt x="88" y="1823"/>
                  </a:cubicBezTo>
                  <a:cubicBezTo>
                    <a:pt x="176" y="1852"/>
                    <a:pt x="379" y="1474"/>
                    <a:pt x="542" y="978"/>
                  </a:cubicBezTo>
                  <a:cubicBezTo>
                    <a:pt x="705" y="482"/>
                    <a:pt x="766" y="57"/>
                    <a:pt x="678" y="28"/>
                  </a:cubicBezTo>
                  <a:cubicBezTo>
                    <a:pt x="590" y="0"/>
                    <a:pt x="387" y="378"/>
                    <a:pt x="224" y="873"/>
                  </a:cubicBezTo>
                  <a:close/>
                </a:path>
              </a:pathLst>
            </a:custGeom>
            <a:solidFill>
              <a:srgbClr val="E5C8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5" name="Google Shape;625;p15"/>
            <p:cNvSpPr/>
            <p:nvPr/>
          </p:nvSpPr>
          <p:spPr>
            <a:xfrm>
              <a:off x="1721" y="2629"/>
              <a:ext cx="24" cy="9"/>
            </a:xfrm>
            <a:custGeom>
              <a:avLst/>
              <a:gdLst/>
              <a:ahLst/>
              <a:cxnLst/>
              <a:rect l="l" t="t" r="r" b="b"/>
              <a:pathLst>
                <a:path w="146" h="54" extrusionOk="0">
                  <a:moveTo>
                    <a:pt x="0" y="5"/>
                  </a:moveTo>
                  <a:cubicBezTo>
                    <a:pt x="53" y="0"/>
                    <a:pt x="105" y="17"/>
                    <a:pt x="146" y="50"/>
                  </a:cubicBezTo>
                  <a:cubicBezTo>
                    <a:pt x="94" y="54"/>
                    <a:pt x="41" y="38"/>
                    <a:pt x="0" y="5"/>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6" name="Google Shape;626;p15"/>
            <p:cNvSpPr/>
            <p:nvPr/>
          </p:nvSpPr>
          <p:spPr>
            <a:xfrm>
              <a:off x="1732" y="2610"/>
              <a:ext cx="17" cy="8"/>
            </a:xfrm>
            <a:custGeom>
              <a:avLst/>
              <a:gdLst/>
              <a:ahLst/>
              <a:cxnLst/>
              <a:rect l="l" t="t" r="r" b="b"/>
              <a:pathLst>
                <a:path w="103" h="50" extrusionOk="0">
                  <a:moveTo>
                    <a:pt x="0" y="9"/>
                  </a:moveTo>
                  <a:cubicBezTo>
                    <a:pt x="37" y="0"/>
                    <a:pt x="77" y="12"/>
                    <a:pt x="103" y="41"/>
                  </a:cubicBezTo>
                  <a:cubicBezTo>
                    <a:pt x="66" y="50"/>
                    <a:pt x="26" y="37"/>
                    <a:pt x="0" y="9"/>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7" name="Google Shape;627;p15"/>
            <p:cNvSpPr/>
            <p:nvPr/>
          </p:nvSpPr>
          <p:spPr>
            <a:xfrm>
              <a:off x="1715" y="2650"/>
              <a:ext cx="24" cy="9"/>
            </a:xfrm>
            <a:custGeom>
              <a:avLst/>
              <a:gdLst/>
              <a:ahLst/>
              <a:cxnLst/>
              <a:rect l="l" t="t" r="r" b="b"/>
              <a:pathLst>
                <a:path w="145" h="54" extrusionOk="0">
                  <a:moveTo>
                    <a:pt x="0" y="5"/>
                  </a:moveTo>
                  <a:cubicBezTo>
                    <a:pt x="52" y="0"/>
                    <a:pt x="105" y="16"/>
                    <a:pt x="145" y="50"/>
                  </a:cubicBezTo>
                  <a:cubicBezTo>
                    <a:pt x="93" y="54"/>
                    <a:pt x="40" y="38"/>
                    <a:pt x="0" y="5"/>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8" name="Google Shape;628;p15"/>
            <p:cNvSpPr/>
            <p:nvPr/>
          </p:nvSpPr>
          <p:spPr>
            <a:xfrm>
              <a:off x="1709" y="2670"/>
              <a:ext cx="24" cy="9"/>
            </a:xfrm>
            <a:custGeom>
              <a:avLst/>
              <a:gdLst/>
              <a:ahLst/>
              <a:cxnLst/>
              <a:rect l="l" t="t" r="r" b="b"/>
              <a:pathLst>
                <a:path w="146" h="54" extrusionOk="0">
                  <a:moveTo>
                    <a:pt x="0" y="4"/>
                  </a:moveTo>
                  <a:cubicBezTo>
                    <a:pt x="52" y="0"/>
                    <a:pt x="105" y="16"/>
                    <a:pt x="146" y="49"/>
                  </a:cubicBezTo>
                  <a:cubicBezTo>
                    <a:pt x="93" y="54"/>
                    <a:pt x="41" y="37"/>
                    <a:pt x="0" y="4"/>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29" name="Google Shape;629;p15"/>
            <p:cNvSpPr/>
            <p:nvPr/>
          </p:nvSpPr>
          <p:spPr>
            <a:xfrm>
              <a:off x="1700" y="2690"/>
              <a:ext cx="25" cy="9"/>
            </a:xfrm>
            <a:custGeom>
              <a:avLst/>
              <a:gdLst/>
              <a:ahLst/>
              <a:cxnLst/>
              <a:rect l="l" t="t" r="r" b="b"/>
              <a:pathLst>
                <a:path w="146" h="54" extrusionOk="0">
                  <a:moveTo>
                    <a:pt x="0" y="4"/>
                  </a:moveTo>
                  <a:cubicBezTo>
                    <a:pt x="52" y="0"/>
                    <a:pt x="105" y="16"/>
                    <a:pt x="146" y="49"/>
                  </a:cubicBezTo>
                  <a:cubicBezTo>
                    <a:pt x="94" y="54"/>
                    <a:pt x="41" y="37"/>
                    <a:pt x="0" y="4"/>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0" name="Google Shape;630;p15"/>
            <p:cNvSpPr/>
            <p:nvPr/>
          </p:nvSpPr>
          <p:spPr>
            <a:xfrm>
              <a:off x="1611" y="2594"/>
              <a:ext cx="58" cy="313"/>
            </a:xfrm>
            <a:custGeom>
              <a:avLst/>
              <a:gdLst/>
              <a:ahLst/>
              <a:cxnLst/>
              <a:rect l="l" t="t" r="r" b="b"/>
              <a:pathLst>
                <a:path w="351" h="1892" extrusionOk="0">
                  <a:moveTo>
                    <a:pt x="8" y="949"/>
                  </a:moveTo>
                  <a:cubicBezTo>
                    <a:pt x="16" y="1470"/>
                    <a:pt x="98" y="1892"/>
                    <a:pt x="191" y="1891"/>
                  </a:cubicBezTo>
                  <a:cubicBezTo>
                    <a:pt x="283" y="1889"/>
                    <a:pt x="351" y="1465"/>
                    <a:pt x="343" y="944"/>
                  </a:cubicBezTo>
                  <a:cubicBezTo>
                    <a:pt x="335" y="422"/>
                    <a:pt x="253" y="0"/>
                    <a:pt x="161" y="2"/>
                  </a:cubicBezTo>
                  <a:cubicBezTo>
                    <a:pt x="68" y="3"/>
                    <a:pt x="0" y="427"/>
                    <a:pt x="8" y="949"/>
                  </a:cubicBezTo>
                  <a:close/>
                </a:path>
              </a:pathLst>
            </a:custGeom>
            <a:solidFill>
              <a:srgbClr val="E5C8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1" name="Google Shape;631;p15"/>
            <p:cNvSpPr/>
            <p:nvPr/>
          </p:nvSpPr>
          <p:spPr>
            <a:xfrm>
              <a:off x="1625" y="2650"/>
              <a:ext cx="25" cy="7"/>
            </a:xfrm>
            <a:custGeom>
              <a:avLst/>
              <a:gdLst/>
              <a:ahLst/>
              <a:cxnLst/>
              <a:rect l="l" t="t" r="r" b="b"/>
              <a:pathLst>
                <a:path w="153" h="41" extrusionOk="0">
                  <a:moveTo>
                    <a:pt x="0" y="23"/>
                  </a:moveTo>
                  <a:cubicBezTo>
                    <a:pt x="48" y="2"/>
                    <a:pt x="103" y="0"/>
                    <a:pt x="153" y="18"/>
                  </a:cubicBezTo>
                  <a:cubicBezTo>
                    <a:pt x="105" y="39"/>
                    <a:pt x="49" y="41"/>
                    <a:pt x="0" y="23"/>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2" name="Google Shape;632;p15"/>
            <p:cNvSpPr/>
            <p:nvPr/>
          </p:nvSpPr>
          <p:spPr>
            <a:xfrm>
              <a:off x="1629" y="2629"/>
              <a:ext cx="18" cy="7"/>
            </a:xfrm>
            <a:custGeom>
              <a:avLst/>
              <a:gdLst/>
              <a:ahLst/>
              <a:cxnLst/>
              <a:rect l="l" t="t" r="r" b="b"/>
              <a:pathLst>
                <a:path w="107" h="40" extrusionOk="0">
                  <a:moveTo>
                    <a:pt x="0" y="22"/>
                  </a:moveTo>
                  <a:cubicBezTo>
                    <a:pt x="32" y="1"/>
                    <a:pt x="73" y="0"/>
                    <a:pt x="107" y="18"/>
                  </a:cubicBezTo>
                  <a:cubicBezTo>
                    <a:pt x="75" y="39"/>
                    <a:pt x="33" y="40"/>
                    <a:pt x="0" y="22"/>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3" name="Google Shape;633;p15"/>
            <p:cNvSpPr/>
            <p:nvPr/>
          </p:nvSpPr>
          <p:spPr>
            <a:xfrm>
              <a:off x="1626" y="2672"/>
              <a:ext cx="26" cy="7"/>
            </a:xfrm>
            <a:custGeom>
              <a:avLst/>
              <a:gdLst/>
              <a:ahLst/>
              <a:cxnLst/>
              <a:rect l="l" t="t" r="r" b="b"/>
              <a:pathLst>
                <a:path w="153" h="42" extrusionOk="0">
                  <a:moveTo>
                    <a:pt x="0" y="24"/>
                  </a:moveTo>
                  <a:cubicBezTo>
                    <a:pt x="48" y="2"/>
                    <a:pt x="103" y="0"/>
                    <a:pt x="153" y="19"/>
                  </a:cubicBezTo>
                  <a:cubicBezTo>
                    <a:pt x="105" y="40"/>
                    <a:pt x="49" y="42"/>
                    <a:pt x="0" y="24"/>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4" name="Google Shape;634;p15"/>
            <p:cNvSpPr/>
            <p:nvPr/>
          </p:nvSpPr>
          <p:spPr>
            <a:xfrm>
              <a:off x="1627" y="2692"/>
              <a:ext cx="25" cy="7"/>
            </a:xfrm>
            <a:custGeom>
              <a:avLst/>
              <a:gdLst/>
              <a:ahLst/>
              <a:cxnLst/>
              <a:rect l="l" t="t" r="r" b="b"/>
              <a:pathLst>
                <a:path w="153" h="41" extrusionOk="0">
                  <a:moveTo>
                    <a:pt x="0" y="23"/>
                  </a:moveTo>
                  <a:cubicBezTo>
                    <a:pt x="48" y="2"/>
                    <a:pt x="103" y="0"/>
                    <a:pt x="153" y="18"/>
                  </a:cubicBezTo>
                  <a:cubicBezTo>
                    <a:pt x="105" y="40"/>
                    <a:pt x="49" y="41"/>
                    <a:pt x="0" y="23"/>
                  </a:cubicBezTo>
                  <a:close/>
                </a:path>
              </a:pathLst>
            </a:custGeom>
            <a:solidFill>
              <a:srgbClr val="F5E3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5" name="Google Shape;635;p15"/>
            <p:cNvSpPr/>
            <p:nvPr/>
          </p:nvSpPr>
          <p:spPr>
            <a:xfrm>
              <a:off x="1483" y="2695"/>
              <a:ext cx="235" cy="335"/>
            </a:xfrm>
            <a:custGeom>
              <a:avLst/>
              <a:gdLst/>
              <a:ahLst/>
              <a:cxnLst/>
              <a:rect l="l" t="t" r="r" b="b"/>
              <a:pathLst>
                <a:path w="235" h="335" extrusionOk="0">
                  <a:moveTo>
                    <a:pt x="103" y="0"/>
                  </a:moveTo>
                  <a:lnTo>
                    <a:pt x="116" y="13"/>
                  </a:lnTo>
                  <a:lnTo>
                    <a:pt x="132" y="8"/>
                  </a:lnTo>
                  <a:lnTo>
                    <a:pt x="144" y="25"/>
                  </a:lnTo>
                  <a:lnTo>
                    <a:pt x="161" y="15"/>
                  </a:lnTo>
                  <a:lnTo>
                    <a:pt x="170" y="30"/>
                  </a:lnTo>
                  <a:lnTo>
                    <a:pt x="188" y="18"/>
                  </a:lnTo>
                  <a:lnTo>
                    <a:pt x="198" y="38"/>
                  </a:lnTo>
                  <a:lnTo>
                    <a:pt x="212" y="26"/>
                  </a:lnTo>
                  <a:lnTo>
                    <a:pt x="221" y="43"/>
                  </a:lnTo>
                  <a:lnTo>
                    <a:pt x="235" y="32"/>
                  </a:lnTo>
                  <a:lnTo>
                    <a:pt x="196" y="335"/>
                  </a:lnTo>
                  <a:lnTo>
                    <a:pt x="0" y="325"/>
                  </a:lnTo>
                  <a:lnTo>
                    <a:pt x="103" y="0"/>
                  </a:lnTo>
                  <a:close/>
                </a:path>
              </a:pathLst>
            </a:custGeom>
            <a:solidFill>
              <a:srgbClr val="FBE9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6" name="Google Shape;636;p15"/>
            <p:cNvSpPr/>
            <p:nvPr/>
          </p:nvSpPr>
          <p:spPr>
            <a:xfrm>
              <a:off x="1679" y="2727"/>
              <a:ext cx="64" cy="306"/>
            </a:xfrm>
            <a:custGeom>
              <a:avLst/>
              <a:gdLst/>
              <a:ahLst/>
              <a:cxnLst/>
              <a:rect l="l" t="t" r="r" b="b"/>
              <a:pathLst>
                <a:path w="64" h="306" extrusionOk="0">
                  <a:moveTo>
                    <a:pt x="0" y="303"/>
                  </a:moveTo>
                  <a:lnTo>
                    <a:pt x="43" y="306"/>
                  </a:lnTo>
                  <a:lnTo>
                    <a:pt x="64" y="1"/>
                  </a:lnTo>
                  <a:lnTo>
                    <a:pt x="47" y="9"/>
                  </a:lnTo>
                  <a:lnTo>
                    <a:pt x="39" y="0"/>
                  </a:lnTo>
                  <a:lnTo>
                    <a:pt x="0" y="303"/>
                  </a:lnTo>
                  <a:close/>
                </a:path>
              </a:pathLst>
            </a:custGeom>
            <a:solidFill>
              <a:srgbClr val="FBD5B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7" name="Google Shape;637;p15"/>
            <p:cNvSpPr/>
            <p:nvPr/>
          </p:nvSpPr>
          <p:spPr>
            <a:xfrm>
              <a:off x="1363" y="2933"/>
              <a:ext cx="80" cy="97"/>
            </a:xfrm>
            <a:prstGeom prst="rect">
              <a:avLst/>
            </a:prstGeom>
            <a:solidFill>
              <a:srgbClr val="FBE9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8" name="Google Shape;638;p15"/>
            <p:cNvSpPr/>
            <p:nvPr/>
          </p:nvSpPr>
          <p:spPr>
            <a:xfrm>
              <a:off x="1377" y="2951"/>
              <a:ext cx="52" cy="43"/>
            </a:xfrm>
            <a:prstGeom prst="rect">
              <a:avLst/>
            </a:prstGeom>
            <a:solidFill>
              <a:srgbClr val="FBD5B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39" name="Google Shape;639;p15"/>
            <p:cNvSpPr/>
            <p:nvPr/>
          </p:nvSpPr>
          <p:spPr>
            <a:xfrm>
              <a:off x="1474" y="2911"/>
              <a:ext cx="139" cy="117"/>
            </a:xfrm>
            <a:prstGeom prst="rect">
              <a:avLst/>
            </a:prstGeom>
            <a:solidFill>
              <a:srgbClr val="AEE1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0" name="Google Shape;640;p15"/>
            <p:cNvSpPr/>
            <p:nvPr/>
          </p:nvSpPr>
          <p:spPr>
            <a:xfrm>
              <a:off x="1439" y="2911"/>
              <a:ext cx="35" cy="117"/>
            </a:xfrm>
            <a:prstGeom prst="rect">
              <a:avLst/>
            </a:prstGeom>
            <a:solidFill>
              <a:srgbClr val="86D6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1" name="Google Shape;641;p15"/>
            <p:cNvSpPr/>
            <p:nvPr/>
          </p:nvSpPr>
          <p:spPr>
            <a:xfrm>
              <a:off x="1498" y="2932"/>
              <a:ext cx="91" cy="53"/>
            </a:xfrm>
            <a:prstGeom prst="rect">
              <a:avLst/>
            </a:prstGeom>
            <a:solidFill>
              <a:srgbClr val="86D6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2" name="Google Shape;642;p15"/>
            <p:cNvSpPr/>
            <p:nvPr/>
          </p:nvSpPr>
          <p:spPr>
            <a:xfrm>
              <a:off x="1232" y="2692"/>
              <a:ext cx="431" cy="436"/>
            </a:xfrm>
            <a:custGeom>
              <a:avLst/>
              <a:gdLst/>
              <a:ahLst/>
              <a:cxnLst/>
              <a:rect l="l" t="t" r="r" b="b"/>
              <a:pathLst>
                <a:path w="2607" h="2635" extrusionOk="0">
                  <a:moveTo>
                    <a:pt x="101" y="0"/>
                  </a:moveTo>
                  <a:cubicBezTo>
                    <a:pt x="0" y="4"/>
                    <a:pt x="0" y="4"/>
                    <a:pt x="0" y="4"/>
                  </a:cubicBezTo>
                  <a:cubicBezTo>
                    <a:pt x="13" y="0"/>
                    <a:pt x="499" y="2635"/>
                    <a:pt x="499" y="2635"/>
                  </a:cubicBezTo>
                  <a:cubicBezTo>
                    <a:pt x="2575" y="2635"/>
                    <a:pt x="2575" y="2635"/>
                    <a:pt x="2575" y="2635"/>
                  </a:cubicBezTo>
                  <a:cubicBezTo>
                    <a:pt x="2595" y="2634"/>
                    <a:pt x="2605" y="2624"/>
                    <a:pt x="2606" y="2605"/>
                  </a:cubicBezTo>
                  <a:cubicBezTo>
                    <a:pt x="2607" y="2584"/>
                    <a:pt x="2596" y="2574"/>
                    <a:pt x="2575" y="2573"/>
                  </a:cubicBezTo>
                  <a:cubicBezTo>
                    <a:pt x="1288" y="2578"/>
                    <a:pt x="642" y="2570"/>
                    <a:pt x="584" y="2547"/>
                  </a:cubicBezTo>
                  <a:cubicBezTo>
                    <a:pt x="513" y="2518"/>
                    <a:pt x="114" y="0"/>
                    <a:pt x="101" y="0"/>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3" name="Google Shape;643;p15"/>
            <p:cNvSpPr/>
            <p:nvPr/>
          </p:nvSpPr>
          <p:spPr>
            <a:xfrm>
              <a:off x="1267" y="2855"/>
              <a:ext cx="487" cy="91"/>
            </a:xfrm>
            <a:custGeom>
              <a:avLst/>
              <a:gdLst/>
              <a:ahLst/>
              <a:cxnLst/>
              <a:rect l="l" t="t" r="r" b="b"/>
              <a:pathLst>
                <a:path w="2940" h="546" extrusionOk="0">
                  <a:moveTo>
                    <a:pt x="2822" y="546"/>
                  </a:moveTo>
                  <a:cubicBezTo>
                    <a:pt x="111" y="546"/>
                    <a:pt x="111" y="546"/>
                    <a:pt x="111" y="546"/>
                  </a:cubicBezTo>
                  <a:cubicBezTo>
                    <a:pt x="99" y="546"/>
                    <a:pt x="90" y="538"/>
                    <a:pt x="90" y="528"/>
                  </a:cubicBezTo>
                  <a:cubicBezTo>
                    <a:pt x="90" y="517"/>
                    <a:pt x="99" y="509"/>
                    <a:pt x="111" y="509"/>
                  </a:cubicBezTo>
                  <a:cubicBezTo>
                    <a:pt x="2822" y="509"/>
                    <a:pt x="2822" y="509"/>
                    <a:pt x="2822" y="509"/>
                  </a:cubicBezTo>
                  <a:cubicBezTo>
                    <a:pt x="2833" y="509"/>
                    <a:pt x="2843" y="517"/>
                    <a:pt x="2843" y="528"/>
                  </a:cubicBezTo>
                  <a:cubicBezTo>
                    <a:pt x="2843" y="538"/>
                    <a:pt x="2833" y="546"/>
                    <a:pt x="2822" y="546"/>
                  </a:cubicBezTo>
                  <a:close/>
                  <a:moveTo>
                    <a:pt x="2919" y="37"/>
                  </a:moveTo>
                  <a:cubicBezTo>
                    <a:pt x="21" y="37"/>
                    <a:pt x="21" y="37"/>
                    <a:pt x="21" y="37"/>
                  </a:cubicBezTo>
                  <a:cubicBezTo>
                    <a:pt x="10" y="37"/>
                    <a:pt x="0" y="29"/>
                    <a:pt x="0" y="19"/>
                  </a:cubicBezTo>
                  <a:cubicBezTo>
                    <a:pt x="0" y="8"/>
                    <a:pt x="10" y="0"/>
                    <a:pt x="21" y="0"/>
                  </a:cubicBezTo>
                  <a:cubicBezTo>
                    <a:pt x="2919" y="0"/>
                    <a:pt x="2919" y="0"/>
                    <a:pt x="2919" y="0"/>
                  </a:cubicBezTo>
                  <a:cubicBezTo>
                    <a:pt x="2931" y="0"/>
                    <a:pt x="2940" y="8"/>
                    <a:pt x="2940" y="19"/>
                  </a:cubicBezTo>
                  <a:cubicBezTo>
                    <a:pt x="2940" y="29"/>
                    <a:pt x="2931" y="37"/>
                    <a:pt x="2919" y="37"/>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4" name="Google Shape;644;p15"/>
            <p:cNvSpPr/>
            <p:nvPr/>
          </p:nvSpPr>
          <p:spPr>
            <a:xfrm>
              <a:off x="1318" y="2773"/>
              <a:ext cx="408" cy="260"/>
            </a:xfrm>
            <a:custGeom>
              <a:avLst/>
              <a:gdLst/>
              <a:ahLst/>
              <a:cxnLst/>
              <a:rect l="l" t="t" r="r" b="b"/>
              <a:pathLst>
                <a:path w="2462" h="1570" extrusionOk="0">
                  <a:moveTo>
                    <a:pt x="2182" y="1557"/>
                  </a:moveTo>
                  <a:cubicBezTo>
                    <a:pt x="2181" y="1557"/>
                    <a:pt x="2180" y="1557"/>
                    <a:pt x="2179" y="1556"/>
                  </a:cubicBezTo>
                  <a:cubicBezTo>
                    <a:pt x="2169" y="1555"/>
                    <a:pt x="2163" y="1545"/>
                    <a:pt x="2164" y="1535"/>
                  </a:cubicBezTo>
                  <a:cubicBezTo>
                    <a:pt x="2423" y="27"/>
                    <a:pt x="2423" y="27"/>
                    <a:pt x="2423" y="27"/>
                  </a:cubicBezTo>
                  <a:cubicBezTo>
                    <a:pt x="2425" y="17"/>
                    <a:pt x="2435" y="10"/>
                    <a:pt x="2445" y="12"/>
                  </a:cubicBezTo>
                  <a:cubicBezTo>
                    <a:pt x="2455" y="14"/>
                    <a:pt x="2462" y="24"/>
                    <a:pt x="2460" y="34"/>
                  </a:cubicBezTo>
                  <a:cubicBezTo>
                    <a:pt x="2201" y="1541"/>
                    <a:pt x="2201" y="1541"/>
                    <a:pt x="2201" y="1541"/>
                  </a:cubicBezTo>
                  <a:cubicBezTo>
                    <a:pt x="2199" y="1551"/>
                    <a:pt x="2191" y="1557"/>
                    <a:pt x="2182" y="1557"/>
                  </a:cubicBezTo>
                  <a:close/>
                  <a:moveTo>
                    <a:pt x="1896" y="1570"/>
                  </a:moveTo>
                  <a:cubicBezTo>
                    <a:pt x="1896" y="1570"/>
                    <a:pt x="1895" y="1570"/>
                    <a:pt x="1894" y="1570"/>
                  </a:cubicBezTo>
                  <a:cubicBezTo>
                    <a:pt x="1884" y="1569"/>
                    <a:pt x="1877" y="1559"/>
                    <a:pt x="1878" y="1549"/>
                  </a:cubicBezTo>
                  <a:cubicBezTo>
                    <a:pt x="2030" y="27"/>
                    <a:pt x="2030" y="27"/>
                    <a:pt x="2030" y="27"/>
                  </a:cubicBezTo>
                  <a:cubicBezTo>
                    <a:pt x="2031" y="17"/>
                    <a:pt x="2040" y="9"/>
                    <a:pt x="2050" y="11"/>
                  </a:cubicBezTo>
                  <a:cubicBezTo>
                    <a:pt x="2060" y="12"/>
                    <a:pt x="2068" y="21"/>
                    <a:pt x="2067" y="31"/>
                  </a:cubicBezTo>
                  <a:cubicBezTo>
                    <a:pt x="1914" y="1553"/>
                    <a:pt x="1914" y="1553"/>
                    <a:pt x="1914" y="1553"/>
                  </a:cubicBezTo>
                  <a:cubicBezTo>
                    <a:pt x="1914" y="1562"/>
                    <a:pt x="1906" y="1569"/>
                    <a:pt x="1896" y="1570"/>
                  </a:cubicBezTo>
                  <a:close/>
                  <a:moveTo>
                    <a:pt x="188" y="1562"/>
                  </a:moveTo>
                  <a:cubicBezTo>
                    <a:pt x="179" y="1562"/>
                    <a:pt x="171" y="1555"/>
                    <a:pt x="170" y="1546"/>
                  </a:cubicBezTo>
                  <a:cubicBezTo>
                    <a:pt x="2" y="27"/>
                    <a:pt x="2" y="27"/>
                    <a:pt x="2" y="27"/>
                  </a:cubicBezTo>
                  <a:cubicBezTo>
                    <a:pt x="0" y="17"/>
                    <a:pt x="8" y="8"/>
                    <a:pt x="18" y="6"/>
                  </a:cubicBezTo>
                  <a:cubicBezTo>
                    <a:pt x="28" y="5"/>
                    <a:pt x="37" y="13"/>
                    <a:pt x="38" y="23"/>
                  </a:cubicBezTo>
                  <a:cubicBezTo>
                    <a:pt x="207" y="1542"/>
                    <a:pt x="207" y="1542"/>
                    <a:pt x="207" y="1542"/>
                  </a:cubicBezTo>
                  <a:cubicBezTo>
                    <a:pt x="208" y="1552"/>
                    <a:pt x="201" y="1561"/>
                    <a:pt x="191" y="1562"/>
                  </a:cubicBezTo>
                  <a:cubicBezTo>
                    <a:pt x="190" y="1562"/>
                    <a:pt x="189" y="1562"/>
                    <a:pt x="188" y="1562"/>
                  </a:cubicBezTo>
                  <a:close/>
                  <a:moveTo>
                    <a:pt x="1528" y="1567"/>
                  </a:moveTo>
                  <a:cubicBezTo>
                    <a:pt x="1528" y="1567"/>
                    <a:pt x="1527" y="1567"/>
                    <a:pt x="1526" y="1567"/>
                  </a:cubicBezTo>
                  <a:cubicBezTo>
                    <a:pt x="1505" y="1568"/>
                    <a:pt x="1489" y="1561"/>
                    <a:pt x="1489" y="1551"/>
                  </a:cubicBezTo>
                  <a:cubicBezTo>
                    <a:pt x="1556" y="21"/>
                    <a:pt x="1556" y="21"/>
                    <a:pt x="1556" y="21"/>
                  </a:cubicBezTo>
                  <a:cubicBezTo>
                    <a:pt x="1556" y="11"/>
                    <a:pt x="1574" y="1"/>
                    <a:pt x="1594" y="1"/>
                  </a:cubicBezTo>
                  <a:cubicBezTo>
                    <a:pt x="1615" y="0"/>
                    <a:pt x="1631" y="7"/>
                    <a:pt x="1630" y="18"/>
                  </a:cubicBezTo>
                  <a:cubicBezTo>
                    <a:pt x="1564" y="1547"/>
                    <a:pt x="1564" y="1547"/>
                    <a:pt x="1564" y="1547"/>
                  </a:cubicBezTo>
                  <a:cubicBezTo>
                    <a:pt x="1564" y="1557"/>
                    <a:pt x="1548" y="1566"/>
                    <a:pt x="1528" y="1567"/>
                  </a:cubicBezTo>
                  <a:close/>
                  <a:moveTo>
                    <a:pt x="633" y="1562"/>
                  </a:moveTo>
                  <a:cubicBezTo>
                    <a:pt x="623" y="1562"/>
                    <a:pt x="615" y="1555"/>
                    <a:pt x="614" y="1545"/>
                  </a:cubicBezTo>
                  <a:cubicBezTo>
                    <a:pt x="533" y="26"/>
                    <a:pt x="533" y="26"/>
                    <a:pt x="533" y="26"/>
                  </a:cubicBezTo>
                  <a:cubicBezTo>
                    <a:pt x="532" y="16"/>
                    <a:pt x="540" y="7"/>
                    <a:pt x="550" y="6"/>
                  </a:cubicBezTo>
                  <a:cubicBezTo>
                    <a:pt x="561" y="6"/>
                    <a:pt x="569" y="14"/>
                    <a:pt x="570" y="24"/>
                  </a:cubicBezTo>
                  <a:cubicBezTo>
                    <a:pt x="651" y="1543"/>
                    <a:pt x="651" y="1543"/>
                    <a:pt x="651" y="1543"/>
                  </a:cubicBezTo>
                  <a:cubicBezTo>
                    <a:pt x="652" y="1553"/>
                    <a:pt x="644" y="1562"/>
                    <a:pt x="634" y="1562"/>
                  </a:cubicBezTo>
                  <a:cubicBezTo>
                    <a:pt x="633" y="1562"/>
                    <a:pt x="633" y="1562"/>
                    <a:pt x="633" y="1562"/>
                  </a:cubicBezTo>
                  <a:close/>
                  <a:moveTo>
                    <a:pt x="1079" y="1562"/>
                  </a:moveTo>
                  <a:cubicBezTo>
                    <a:pt x="1079" y="1562"/>
                    <a:pt x="1079" y="1562"/>
                    <a:pt x="1079" y="1562"/>
                  </a:cubicBezTo>
                  <a:cubicBezTo>
                    <a:pt x="1069" y="1562"/>
                    <a:pt x="1061" y="1554"/>
                    <a:pt x="1061" y="1544"/>
                  </a:cubicBezTo>
                  <a:cubicBezTo>
                    <a:pt x="1067" y="25"/>
                    <a:pt x="1067" y="25"/>
                    <a:pt x="1067" y="25"/>
                  </a:cubicBezTo>
                  <a:cubicBezTo>
                    <a:pt x="1067" y="15"/>
                    <a:pt x="1075" y="6"/>
                    <a:pt x="1085" y="6"/>
                  </a:cubicBezTo>
                  <a:cubicBezTo>
                    <a:pt x="1085" y="6"/>
                    <a:pt x="1085" y="6"/>
                    <a:pt x="1085" y="6"/>
                  </a:cubicBezTo>
                  <a:cubicBezTo>
                    <a:pt x="1096" y="6"/>
                    <a:pt x="1104" y="15"/>
                    <a:pt x="1104" y="25"/>
                  </a:cubicBezTo>
                  <a:cubicBezTo>
                    <a:pt x="1098" y="1544"/>
                    <a:pt x="1098" y="1544"/>
                    <a:pt x="1098" y="1544"/>
                  </a:cubicBezTo>
                  <a:cubicBezTo>
                    <a:pt x="1098" y="1554"/>
                    <a:pt x="1090" y="1562"/>
                    <a:pt x="1079" y="1562"/>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5" name="Google Shape;645;p15"/>
            <p:cNvSpPr/>
            <p:nvPr/>
          </p:nvSpPr>
          <p:spPr>
            <a:xfrm>
              <a:off x="1282" y="3103"/>
              <a:ext cx="107" cy="96"/>
            </a:xfrm>
            <a:custGeom>
              <a:avLst/>
              <a:gdLst/>
              <a:ahLst/>
              <a:cxnLst/>
              <a:rect l="l" t="t" r="r" b="b"/>
              <a:pathLst>
                <a:path w="644" h="578" extrusionOk="0">
                  <a:moveTo>
                    <a:pt x="351" y="571"/>
                  </a:moveTo>
                  <a:cubicBezTo>
                    <a:pt x="540" y="578"/>
                    <a:pt x="644" y="329"/>
                    <a:pt x="505" y="200"/>
                  </a:cubicBezTo>
                  <a:cubicBezTo>
                    <a:pt x="296" y="0"/>
                    <a:pt x="0" y="295"/>
                    <a:pt x="195" y="506"/>
                  </a:cubicBezTo>
                  <a:cubicBezTo>
                    <a:pt x="195" y="508"/>
                    <a:pt x="195" y="508"/>
                    <a:pt x="195" y="508"/>
                  </a:cubicBezTo>
                  <a:cubicBezTo>
                    <a:pt x="238" y="550"/>
                    <a:pt x="290" y="571"/>
                    <a:pt x="351" y="571"/>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6" name="Google Shape;646;p15"/>
            <p:cNvSpPr/>
            <p:nvPr/>
          </p:nvSpPr>
          <p:spPr>
            <a:xfrm>
              <a:off x="1307" y="3128"/>
              <a:ext cx="62" cy="55"/>
            </a:xfrm>
            <a:custGeom>
              <a:avLst/>
              <a:gdLst/>
              <a:ahLst/>
              <a:cxnLst/>
              <a:rect l="l" t="t" r="r" b="b"/>
              <a:pathLst>
                <a:path w="375" h="337" extrusionOk="0">
                  <a:moveTo>
                    <a:pt x="205" y="333"/>
                  </a:moveTo>
                  <a:cubicBezTo>
                    <a:pt x="315" y="337"/>
                    <a:pt x="375" y="192"/>
                    <a:pt x="294" y="117"/>
                  </a:cubicBezTo>
                  <a:cubicBezTo>
                    <a:pt x="173" y="0"/>
                    <a:pt x="0" y="172"/>
                    <a:pt x="114" y="295"/>
                  </a:cubicBezTo>
                  <a:cubicBezTo>
                    <a:pt x="114" y="296"/>
                    <a:pt x="114" y="296"/>
                    <a:pt x="114" y="296"/>
                  </a:cubicBezTo>
                  <a:cubicBezTo>
                    <a:pt x="139" y="321"/>
                    <a:pt x="169" y="333"/>
                    <a:pt x="205" y="333"/>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7" name="Google Shape;647;p15"/>
            <p:cNvSpPr/>
            <p:nvPr/>
          </p:nvSpPr>
          <p:spPr>
            <a:xfrm>
              <a:off x="1381" y="3103"/>
              <a:ext cx="107" cy="96"/>
            </a:xfrm>
            <a:custGeom>
              <a:avLst/>
              <a:gdLst/>
              <a:ahLst/>
              <a:cxnLst/>
              <a:rect l="l" t="t" r="r" b="b"/>
              <a:pathLst>
                <a:path w="644" h="578" extrusionOk="0">
                  <a:moveTo>
                    <a:pt x="351" y="571"/>
                  </a:moveTo>
                  <a:cubicBezTo>
                    <a:pt x="540" y="578"/>
                    <a:pt x="644" y="329"/>
                    <a:pt x="505" y="200"/>
                  </a:cubicBezTo>
                  <a:cubicBezTo>
                    <a:pt x="297" y="0"/>
                    <a:pt x="0" y="295"/>
                    <a:pt x="196" y="506"/>
                  </a:cubicBezTo>
                  <a:cubicBezTo>
                    <a:pt x="196" y="508"/>
                    <a:pt x="196" y="508"/>
                    <a:pt x="196" y="508"/>
                  </a:cubicBezTo>
                  <a:cubicBezTo>
                    <a:pt x="238" y="550"/>
                    <a:pt x="290" y="571"/>
                    <a:pt x="351" y="571"/>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8" name="Google Shape;648;p15"/>
            <p:cNvSpPr/>
            <p:nvPr/>
          </p:nvSpPr>
          <p:spPr>
            <a:xfrm>
              <a:off x="1405" y="3128"/>
              <a:ext cx="62" cy="55"/>
            </a:xfrm>
            <a:custGeom>
              <a:avLst/>
              <a:gdLst/>
              <a:ahLst/>
              <a:cxnLst/>
              <a:rect l="l" t="t" r="r" b="b"/>
              <a:pathLst>
                <a:path w="375" h="337" extrusionOk="0">
                  <a:moveTo>
                    <a:pt x="205" y="333"/>
                  </a:moveTo>
                  <a:cubicBezTo>
                    <a:pt x="315" y="337"/>
                    <a:pt x="375" y="192"/>
                    <a:pt x="295" y="117"/>
                  </a:cubicBezTo>
                  <a:cubicBezTo>
                    <a:pt x="173" y="0"/>
                    <a:pt x="0" y="172"/>
                    <a:pt x="114" y="295"/>
                  </a:cubicBezTo>
                  <a:cubicBezTo>
                    <a:pt x="114" y="296"/>
                    <a:pt x="114" y="296"/>
                    <a:pt x="114" y="296"/>
                  </a:cubicBezTo>
                  <a:cubicBezTo>
                    <a:pt x="139" y="321"/>
                    <a:pt x="169" y="333"/>
                    <a:pt x="205" y="333"/>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49" name="Google Shape;649;p15"/>
            <p:cNvSpPr/>
            <p:nvPr/>
          </p:nvSpPr>
          <p:spPr>
            <a:xfrm>
              <a:off x="1561" y="3103"/>
              <a:ext cx="106" cy="96"/>
            </a:xfrm>
            <a:custGeom>
              <a:avLst/>
              <a:gdLst/>
              <a:ahLst/>
              <a:cxnLst/>
              <a:rect l="l" t="t" r="r" b="b"/>
              <a:pathLst>
                <a:path w="644" h="578" extrusionOk="0">
                  <a:moveTo>
                    <a:pt x="351" y="571"/>
                  </a:moveTo>
                  <a:cubicBezTo>
                    <a:pt x="540" y="578"/>
                    <a:pt x="644" y="329"/>
                    <a:pt x="505" y="200"/>
                  </a:cubicBezTo>
                  <a:cubicBezTo>
                    <a:pt x="297" y="0"/>
                    <a:pt x="0" y="295"/>
                    <a:pt x="195" y="506"/>
                  </a:cubicBezTo>
                  <a:cubicBezTo>
                    <a:pt x="195" y="508"/>
                    <a:pt x="195" y="508"/>
                    <a:pt x="195" y="508"/>
                  </a:cubicBezTo>
                  <a:cubicBezTo>
                    <a:pt x="238" y="550"/>
                    <a:pt x="290" y="571"/>
                    <a:pt x="351" y="571"/>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50" name="Google Shape;650;p15"/>
            <p:cNvSpPr/>
            <p:nvPr/>
          </p:nvSpPr>
          <p:spPr>
            <a:xfrm>
              <a:off x="1585" y="3128"/>
              <a:ext cx="62" cy="55"/>
            </a:xfrm>
            <a:custGeom>
              <a:avLst/>
              <a:gdLst/>
              <a:ahLst/>
              <a:cxnLst/>
              <a:rect l="l" t="t" r="r" b="b"/>
              <a:pathLst>
                <a:path w="375" h="337" extrusionOk="0">
                  <a:moveTo>
                    <a:pt x="205" y="333"/>
                  </a:moveTo>
                  <a:cubicBezTo>
                    <a:pt x="315" y="337"/>
                    <a:pt x="375" y="192"/>
                    <a:pt x="295" y="117"/>
                  </a:cubicBezTo>
                  <a:cubicBezTo>
                    <a:pt x="173" y="0"/>
                    <a:pt x="0" y="172"/>
                    <a:pt x="114" y="295"/>
                  </a:cubicBezTo>
                  <a:cubicBezTo>
                    <a:pt x="114" y="296"/>
                    <a:pt x="114" y="296"/>
                    <a:pt x="114" y="296"/>
                  </a:cubicBezTo>
                  <a:cubicBezTo>
                    <a:pt x="139" y="321"/>
                    <a:pt x="169" y="333"/>
                    <a:pt x="205" y="333"/>
                  </a:cubicBezTo>
                  <a:close/>
                </a:path>
              </a:pathLst>
            </a:custGeom>
            <a:solidFill>
              <a:srgbClr val="686E9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51" name="Google Shape;651;p15"/>
            <p:cNvSpPr/>
            <p:nvPr/>
          </p:nvSpPr>
          <p:spPr>
            <a:xfrm>
              <a:off x="1252" y="2772"/>
              <a:ext cx="520" cy="264"/>
            </a:xfrm>
            <a:custGeom>
              <a:avLst/>
              <a:gdLst/>
              <a:ahLst/>
              <a:cxnLst/>
              <a:rect l="l" t="t" r="r" b="b"/>
              <a:pathLst>
                <a:path w="3141" h="1596" extrusionOk="0">
                  <a:moveTo>
                    <a:pt x="2811" y="1596"/>
                  </a:moveTo>
                  <a:cubicBezTo>
                    <a:pt x="326" y="1596"/>
                    <a:pt x="326" y="1596"/>
                    <a:pt x="326" y="1596"/>
                  </a:cubicBezTo>
                  <a:cubicBezTo>
                    <a:pt x="326" y="1545"/>
                    <a:pt x="326" y="1545"/>
                    <a:pt x="326" y="1545"/>
                  </a:cubicBezTo>
                  <a:cubicBezTo>
                    <a:pt x="2787" y="1545"/>
                    <a:pt x="2787" y="1545"/>
                    <a:pt x="2787" y="1545"/>
                  </a:cubicBezTo>
                  <a:cubicBezTo>
                    <a:pt x="3078" y="51"/>
                    <a:pt x="3078" y="51"/>
                    <a:pt x="3078" y="51"/>
                  </a:cubicBezTo>
                  <a:cubicBezTo>
                    <a:pt x="0" y="51"/>
                    <a:pt x="0" y="51"/>
                    <a:pt x="0" y="51"/>
                  </a:cubicBezTo>
                  <a:cubicBezTo>
                    <a:pt x="0" y="0"/>
                    <a:pt x="0" y="0"/>
                    <a:pt x="0" y="0"/>
                  </a:cubicBezTo>
                  <a:cubicBezTo>
                    <a:pt x="3112" y="0"/>
                    <a:pt x="3112" y="0"/>
                    <a:pt x="3112" y="0"/>
                  </a:cubicBezTo>
                  <a:cubicBezTo>
                    <a:pt x="3120" y="0"/>
                    <a:pt x="3128" y="4"/>
                    <a:pt x="3134" y="9"/>
                  </a:cubicBezTo>
                  <a:cubicBezTo>
                    <a:pt x="3139" y="15"/>
                    <a:pt x="3141" y="23"/>
                    <a:pt x="3140" y="30"/>
                  </a:cubicBezTo>
                  <a:cubicBezTo>
                    <a:pt x="2839" y="1575"/>
                    <a:pt x="2839" y="1575"/>
                    <a:pt x="2839" y="1575"/>
                  </a:cubicBezTo>
                  <a:cubicBezTo>
                    <a:pt x="2836" y="1587"/>
                    <a:pt x="2824" y="1596"/>
                    <a:pt x="2811" y="1596"/>
                  </a:cubicBezTo>
                  <a:close/>
                </a:path>
              </a:pathLst>
            </a:custGeom>
            <a:solidFill>
              <a:srgbClr val="0006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6"/>
          <p:cNvSpPr/>
          <p:nvPr/>
        </p:nvSpPr>
        <p:spPr>
          <a:xfrm>
            <a:off x="891231" y="3449135"/>
            <a:ext cx="1961400" cy="7119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時間序列分析</a:t>
            </a:r>
            <a:endParaRPr sz="1800" b="1" i="0" u="none" strike="noStrike" cap="none">
              <a:solidFill>
                <a:srgbClr val="333F50"/>
              </a:solidFill>
              <a:latin typeface="Helvetica Neue"/>
              <a:ea typeface="Helvetica Neue"/>
              <a:cs typeface="Helvetica Neue"/>
              <a:sym typeface="Helvetica Neue"/>
            </a:endParaRPr>
          </a:p>
        </p:txBody>
      </p:sp>
      <p:sp>
        <p:nvSpPr>
          <p:cNvPr id="658" name="Google Shape;658;p16"/>
          <p:cNvSpPr/>
          <p:nvPr/>
        </p:nvSpPr>
        <p:spPr>
          <a:xfrm>
            <a:off x="4169967" y="4777572"/>
            <a:ext cx="1961400" cy="711900"/>
          </a:xfrm>
          <a:prstGeom prst="roundRect">
            <a:avLst>
              <a:gd name="adj" fmla="val 16667"/>
            </a:avLst>
          </a:prstGeom>
          <a:solidFill>
            <a:srgbClr val="B6D7A8"/>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深度學習</a:t>
            </a:r>
            <a:endParaRPr sz="1800" b="1" i="0" u="none" strike="noStrike" cap="none">
              <a:solidFill>
                <a:srgbClr val="333F50"/>
              </a:solidFill>
              <a:latin typeface="Helvetica Neue"/>
              <a:ea typeface="Helvetica Neue"/>
              <a:cs typeface="Helvetica Neue"/>
              <a:sym typeface="Helvetica Neue"/>
            </a:endParaRPr>
          </a:p>
        </p:txBody>
      </p:sp>
      <p:sp>
        <p:nvSpPr>
          <p:cNvPr id="659" name="Google Shape;659;p16"/>
          <p:cNvSpPr/>
          <p:nvPr/>
        </p:nvSpPr>
        <p:spPr>
          <a:xfrm>
            <a:off x="4169967" y="3449135"/>
            <a:ext cx="1961400" cy="7119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機器學習</a:t>
            </a:r>
            <a:endParaRPr sz="1800" b="1" i="0" u="none" strike="noStrike" cap="none">
              <a:solidFill>
                <a:srgbClr val="333F50"/>
              </a:solidFill>
              <a:latin typeface="Helvetica Neue"/>
              <a:ea typeface="Helvetica Neue"/>
              <a:cs typeface="Helvetica Neue"/>
              <a:sym typeface="Helvetica Neue"/>
            </a:endParaRPr>
          </a:p>
        </p:txBody>
      </p:sp>
      <p:sp>
        <p:nvSpPr>
          <p:cNvPr id="660" name="Google Shape;660;p16"/>
          <p:cNvSpPr/>
          <p:nvPr/>
        </p:nvSpPr>
        <p:spPr>
          <a:xfrm>
            <a:off x="4169967" y="2255677"/>
            <a:ext cx="1961400" cy="711900"/>
          </a:xfrm>
          <a:prstGeom prst="roundRect">
            <a:avLst>
              <a:gd name="adj" fmla="val 16667"/>
            </a:avLst>
          </a:prstGeom>
          <a:solidFill>
            <a:srgbClr val="63D0EA"/>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統計模型</a:t>
            </a:r>
            <a:endParaRPr sz="1800" b="1" i="0" u="none" strike="noStrike" cap="none">
              <a:solidFill>
                <a:srgbClr val="333F50"/>
              </a:solidFill>
              <a:latin typeface="Helvetica Neue"/>
              <a:ea typeface="Helvetica Neue"/>
              <a:cs typeface="Helvetica Neue"/>
              <a:sym typeface="Helvetica Neue"/>
            </a:endParaRPr>
          </a:p>
        </p:txBody>
      </p:sp>
      <p:sp>
        <p:nvSpPr>
          <p:cNvPr id="661" name="Google Shape;661;p16"/>
          <p:cNvSpPr/>
          <p:nvPr/>
        </p:nvSpPr>
        <p:spPr>
          <a:xfrm>
            <a:off x="7216093" y="1712690"/>
            <a:ext cx="3480936" cy="1240503"/>
          </a:xfrm>
          <a:prstGeom prst="roundRect">
            <a:avLst>
              <a:gd name="adj" fmla="val 16667"/>
            </a:avLst>
          </a:prstGeom>
          <a:solidFill>
            <a:srgbClr val="63D0EA"/>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自回歸移動平均模型 (ARIMA)</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季節時間序列模型 (SARIMA)</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三次指数平滑法(Holt-Winters)</a:t>
            </a:r>
            <a:endParaRPr sz="1800" b="1" i="0" u="none" strike="noStrike" cap="none">
              <a:solidFill>
                <a:srgbClr val="333F50"/>
              </a:solidFill>
              <a:latin typeface="Helvetica Neue"/>
              <a:ea typeface="Helvetica Neue"/>
              <a:cs typeface="Helvetica Neue"/>
              <a:sym typeface="Helvetica Neue"/>
            </a:endParaRPr>
          </a:p>
        </p:txBody>
      </p:sp>
      <p:sp>
        <p:nvSpPr>
          <p:cNvPr id="662" name="Google Shape;662;p16"/>
          <p:cNvSpPr/>
          <p:nvPr/>
        </p:nvSpPr>
        <p:spPr>
          <a:xfrm>
            <a:off x="7223373" y="3320435"/>
            <a:ext cx="3438767" cy="9693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Prophet</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線性迴歸</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隨機森林迴歸</a:t>
            </a:r>
            <a:endParaRPr sz="1800" b="1" i="0" u="none" strike="noStrike" cap="none">
              <a:solidFill>
                <a:srgbClr val="333F50"/>
              </a:solidFill>
              <a:latin typeface="Helvetica Neue"/>
              <a:ea typeface="Helvetica Neue"/>
              <a:cs typeface="Helvetica Neue"/>
              <a:sym typeface="Helvetica Neue"/>
            </a:endParaRPr>
          </a:p>
        </p:txBody>
      </p:sp>
      <p:sp>
        <p:nvSpPr>
          <p:cNvPr id="663" name="Google Shape;663;p16"/>
          <p:cNvSpPr/>
          <p:nvPr/>
        </p:nvSpPr>
        <p:spPr>
          <a:xfrm>
            <a:off x="7223373" y="4763322"/>
            <a:ext cx="3480935" cy="711900"/>
          </a:xfrm>
          <a:prstGeom prst="roundRect">
            <a:avLst>
              <a:gd name="adj" fmla="val 16667"/>
            </a:avLst>
          </a:prstGeom>
          <a:solidFill>
            <a:srgbClr val="B6D7A8"/>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統計模型長短期記憶</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(LSTM)模型</a:t>
            </a:r>
            <a:endParaRPr sz="1800" b="1" i="0" u="none" strike="noStrike" cap="none">
              <a:solidFill>
                <a:srgbClr val="333F50"/>
              </a:solidFill>
              <a:latin typeface="Helvetica Neue"/>
              <a:ea typeface="Helvetica Neue"/>
              <a:cs typeface="Helvetica Neue"/>
              <a:sym typeface="Helvetica Neue"/>
            </a:endParaRPr>
          </a:p>
        </p:txBody>
      </p:sp>
      <p:sp>
        <p:nvSpPr>
          <p:cNvPr id="664" name="Google Shape;664;p1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cxnSp>
        <p:nvCxnSpPr>
          <p:cNvPr id="665" name="Google Shape;665;p16"/>
          <p:cNvCxnSpPr>
            <a:stCxn id="657" idx="3"/>
            <a:endCxn id="659" idx="1"/>
          </p:cNvCxnSpPr>
          <p:nvPr/>
        </p:nvCxnSpPr>
        <p:spPr>
          <a:xfrm>
            <a:off x="2852631" y="3805085"/>
            <a:ext cx="1317300" cy="0"/>
          </a:xfrm>
          <a:prstGeom prst="straightConnector1">
            <a:avLst/>
          </a:prstGeom>
          <a:noFill/>
          <a:ln w="28575" cap="flat" cmpd="sng">
            <a:solidFill>
              <a:srgbClr val="0070C0"/>
            </a:solidFill>
            <a:prstDash val="solid"/>
            <a:miter lim="800000"/>
            <a:headEnd type="none" w="sm" len="sm"/>
            <a:tailEnd type="none" w="sm" len="sm"/>
          </a:ln>
        </p:spPr>
      </p:cxnSp>
      <p:cxnSp>
        <p:nvCxnSpPr>
          <p:cNvPr id="666" name="Google Shape;666;p16"/>
          <p:cNvCxnSpPr>
            <a:endCxn id="660" idx="1"/>
          </p:cNvCxnSpPr>
          <p:nvPr/>
        </p:nvCxnSpPr>
        <p:spPr>
          <a:xfrm rot="-5400000">
            <a:off x="3244467" y="2879527"/>
            <a:ext cx="1193400" cy="657600"/>
          </a:xfrm>
          <a:prstGeom prst="bentConnector2">
            <a:avLst/>
          </a:prstGeom>
          <a:noFill/>
          <a:ln w="28575" cap="flat" cmpd="sng">
            <a:solidFill>
              <a:schemeClr val="accent1"/>
            </a:solidFill>
            <a:prstDash val="solid"/>
            <a:miter lim="800000"/>
            <a:headEnd type="none" w="sm" len="sm"/>
            <a:tailEnd type="none" w="sm" len="sm"/>
          </a:ln>
        </p:spPr>
      </p:cxnSp>
      <p:cxnSp>
        <p:nvCxnSpPr>
          <p:cNvPr id="667" name="Google Shape;667;p16"/>
          <p:cNvCxnSpPr>
            <a:endCxn id="658" idx="1"/>
          </p:cNvCxnSpPr>
          <p:nvPr/>
        </p:nvCxnSpPr>
        <p:spPr>
          <a:xfrm rot="-5400000" flipH="1">
            <a:off x="3176967" y="4140522"/>
            <a:ext cx="1328400" cy="657600"/>
          </a:xfrm>
          <a:prstGeom prst="bentConnector2">
            <a:avLst/>
          </a:prstGeom>
          <a:noFill/>
          <a:ln w="28575" cap="flat" cmpd="sng">
            <a:solidFill>
              <a:schemeClr val="accent1"/>
            </a:solidFill>
            <a:prstDash val="solid"/>
            <a:miter lim="800000"/>
            <a:headEnd type="none" w="sm" len="sm"/>
            <a:tailEnd type="none" w="sm" len="sm"/>
          </a:ln>
        </p:spPr>
      </p:cxnSp>
      <p:cxnSp>
        <p:nvCxnSpPr>
          <p:cNvPr id="668" name="Google Shape;668;p16"/>
          <p:cNvCxnSpPr>
            <a:stCxn id="660" idx="3"/>
          </p:cNvCxnSpPr>
          <p:nvPr/>
        </p:nvCxnSpPr>
        <p:spPr>
          <a:xfrm>
            <a:off x="6131367" y="2611627"/>
            <a:ext cx="1084800" cy="0"/>
          </a:xfrm>
          <a:prstGeom prst="straightConnector1">
            <a:avLst/>
          </a:prstGeom>
          <a:noFill/>
          <a:ln w="28575" cap="flat" cmpd="sng">
            <a:solidFill>
              <a:schemeClr val="accent1"/>
            </a:solidFill>
            <a:prstDash val="solid"/>
            <a:miter lim="800000"/>
            <a:headEnd type="none" w="sm" len="sm"/>
            <a:tailEnd type="none" w="sm" len="sm"/>
          </a:ln>
        </p:spPr>
      </p:cxnSp>
      <p:cxnSp>
        <p:nvCxnSpPr>
          <p:cNvPr id="669" name="Google Shape;669;p16"/>
          <p:cNvCxnSpPr>
            <a:stCxn id="659" idx="3"/>
            <a:endCxn id="662" idx="1"/>
          </p:cNvCxnSpPr>
          <p:nvPr/>
        </p:nvCxnSpPr>
        <p:spPr>
          <a:xfrm>
            <a:off x="6131367" y="3805085"/>
            <a:ext cx="1092000" cy="0"/>
          </a:xfrm>
          <a:prstGeom prst="straightConnector1">
            <a:avLst/>
          </a:prstGeom>
          <a:noFill/>
          <a:ln w="28575" cap="flat" cmpd="sng">
            <a:solidFill>
              <a:schemeClr val="accent1"/>
            </a:solidFill>
            <a:prstDash val="solid"/>
            <a:miter lim="800000"/>
            <a:headEnd type="none" w="sm" len="sm"/>
            <a:tailEnd type="none" w="sm" len="sm"/>
          </a:ln>
        </p:spPr>
      </p:cxnSp>
      <p:cxnSp>
        <p:nvCxnSpPr>
          <p:cNvPr id="670" name="Google Shape;670;p16"/>
          <p:cNvCxnSpPr>
            <a:stCxn id="658" idx="3"/>
            <a:endCxn id="663" idx="1"/>
          </p:cNvCxnSpPr>
          <p:nvPr/>
        </p:nvCxnSpPr>
        <p:spPr>
          <a:xfrm rot="10800000" flipH="1">
            <a:off x="6131367" y="5119422"/>
            <a:ext cx="1092000" cy="14100"/>
          </a:xfrm>
          <a:prstGeom prst="straightConnector1">
            <a:avLst/>
          </a:prstGeom>
          <a:noFill/>
          <a:ln w="28575" cap="flat" cmpd="sng">
            <a:solidFill>
              <a:schemeClr val="accent1"/>
            </a:solidFill>
            <a:prstDash val="solid"/>
            <a:miter lim="800000"/>
            <a:headEnd type="none" w="sm" len="sm"/>
            <a:tailEnd type="none" w="sm" len="sm"/>
          </a:ln>
        </p:spPr>
      </p:cxnSp>
      <p:grpSp>
        <p:nvGrpSpPr>
          <p:cNvPr id="671" name="Google Shape;671;p16"/>
          <p:cNvGrpSpPr/>
          <p:nvPr/>
        </p:nvGrpSpPr>
        <p:grpSpPr>
          <a:xfrm>
            <a:off x="6315613" y="261142"/>
            <a:ext cx="3552287" cy="683557"/>
            <a:chOff x="6315613" y="261142"/>
            <a:chExt cx="3552287" cy="683557"/>
          </a:xfrm>
        </p:grpSpPr>
        <p:sp>
          <p:nvSpPr>
            <p:cNvPr id="672" name="Google Shape;672;p1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3" name="Google Shape;673;p1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4" name="Google Shape;674;p16"/>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5" name="Google Shape;675;p16"/>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6" name="Google Shape;676;p1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7" name="Google Shape;677;p1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8" name="Google Shape;678;p1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9" name="Google Shape;679;p16"/>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680" name="Google Shape;680;p16"/>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681" name="Google Shape;681;p1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2" name="Google Shape;682;p1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3" name="Google Shape;683;p1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4" name="Google Shape;684;p1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5" name="Google Shape;685;p16"/>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6" name="Google Shape;686;p16"/>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687" name="Google Shape;687;p1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17"/>
          <p:cNvPicPr preferRelativeResize="0"/>
          <p:nvPr/>
        </p:nvPicPr>
        <p:blipFill rotWithShape="1">
          <a:blip r:embed="rId3">
            <a:alphaModFix/>
          </a:blip>
          <a:srcRect/>
          <a:stretch/>
        </p:blipFill>
        <p:spPr>
          <a:xfrm>
            <a:off x="6241145" y="2366661"/>
            <a:ext cx="5251644" cy="2698825"/>
          </a:xfrm>
          <a:prstGeom prst="rect">
            <a:avLst/>
          </a:prstGeom>
          <a:noFill/>
          <a:ln>
            <a:noFill/>
          </a:ln>
        </p:spPr>
      </p:pic>
      <p:grpSp>
        <p:nvGrpSpPr>
          <p:cNvPr id="694" name="Google Shape;694;p17"/>
          <p:cNvGrpSpPr/>
          <p:nvPr/>
        </p:nvGrpSpPr>
        <p:grpSpPr>
          <a:xfrm>
            <a:off x="568585" y="2366661"/>
            <a:ext cx="5471026" cy="2698825"/>
            <a:chOff x="5641266" y="1626209"/>
            <a:chExt cx="6320797" cy="2353010"/>
          </a:xfrm>
        </p:grpSpPr>
        <p:pic>
          <p:nvPicPr>
            <p:cNvPr id="695" name="Google Shape;695;p17"/>
            <p:cNvPicPr preferRelativeResize="0"/>
            <p:nvPr/>
          </p:nvPicPr>
          <p:blipFill rotWithShape="1">
            <a:blip r:embed="rId4">
              <a:alphaModFix/>
            </a:blip>
            <a:srcRect/>
            <a:stretch/>
          </p:blipFill>
          <p:spPr>
            <a:xfrm>
              <a:off x="5665943" y="1626209"/>
              <a:ext cx="6296120" cy="2353010"/>
            </a:xfrm>
            <a:prstGeom prst="rect">
              <a:avLst/>
            </a:prstGeom>
            <a:noFill/>
            <a:ln w="9525" cap="flat" cmpd="sng">
              <a:solidFill>
                <a:schemeClr val="dk1"/>
              </a:solidFill>
              <a:prstDash val="solid"/>
              <a:round/>
              <a:headEnd type="none" w="sm" len="sm"/>
              <a:tailEnd type="none" w="sm" len="sm"/>
            </a:ln>
          </p:spPr>
        </p:pic>
        <p:sp>
          <p:nvSpPr>
            <p:cNvPr id="696" name="Google Shape;696;p17"/>
            <p:cNvSpPr/>
            <p:nvPr/>
          </p:nvSpPr>
          <p:spPr>
            <a:xfrm>
              <a:off x="5641266" y="1840888"/>
              <a:ext cx="6296100" cy="250800"/>
            </a:xfrm>
            <a:prstGeom prst="rect">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697" name="Google Shape;697;p1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698" name="Google Shape;698;p17"/>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由於牛奶類別商品為主要的熱銷種類，因此選擇此類別進行銷量預測分析。</a:t>
            </a:r>
            <a:endParaRPr/>
          </a:p>
        </p:txBody>
      </p:sp>
      <p:pic>
        <p:nvPicPr>
          <p:cNvPr id="699" name="Google Shape;699;p17"/>
          <p:cNvPicPr preferRelativeResize="0"/>
          <p:nvPr/>
        </p:nvPicPr>
        <p:blipFill rotWithShape="1">
          <a:blip r:embed="rId5">
            <a:alphaModFix/>
          </a:blip>
          <a:srcRect/>
          <a:stretch/>
        </p:blipFill>
        <p:spPr>
          <a:xfrm>
            <a:off x="10956828" y="1852060"/>
            <a:ext cx="1029201" cy="1029201"/>
          </a:xfrm>
          <a:prstGeom prst="rect">
            <a:avLst/>
          </a:prstGeom>
          <a:noFill/>
          <a:ln>
            <a:noFill/>
          </a:ln>
        </p:spPr>
      </p:pic>
      <p:grpSp>
        <p:nvGrpSpPr>
          <p:cNvPr id="700" name="Google Shape;700;p17"/>
          <p:cNvGrpSpPr/>
          <p:nvPr/>
        </p:nvGrpSpPr>
        <p:grpSpPr>
          <a:xfrm>
            <a:off x="6315613" y="261142"/>
            <a:ext cx="3552287" cy="683557"/>
            <a:chOff x="6315613" y="261142"/>
            <a:chExt cx="3552287" cy="683557"/>
          </a:xfrm>
        </p:grpSpPr>
        <p:sp>
          <p:nvSpPr>
            <p:cNvPr id="701" name="Google Shape;701;p1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2" name="Google Shape;702;p1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3" name="Google Shape;703;p17"/>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4" name="Google Shape;704;p17"/>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5" name="Google Shape;705;p17"/>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6" name="Google Shape;706;p1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7" name="Google Shape;707;p1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8" name="Google Shape;708;p17"/>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709" name="Google Shape;709;p17"/>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710" name="Google Shape;710;p17"/>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1" name="Google Shape;711;p17"/>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2" name="Google Shape;712;p17"/>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3" name="Google Shape;713;p17"/>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4" name="Google Shape;714;p17"/>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5" name="Google Shape;715;p17"/>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716" name="Google Shape;716;p1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aphicFrame>
        <p:nvGraphicFramePr>
          <p:cNvPr id="722" name="Google Shape;722;p18"/>
          <p:cNvGraphicFramePr/>
          <p:nvPr/>
        </p:nvGraphicFramePr>
        <p:xfrm>
          <a:off x="394660" y="1988119"/>
          <a:ext cx="4168150" cy="3716000"/>
        </p:xfrm>
        <a:graphic>
          <a:graphicData uri="http://schemas.openxmlformats.org/drawingml/2006/table">
            <a:tbl>
              <a:tblPr>
                <a:noFill/>
                <a:tableStyleId>{96B1FEBE-8A40-4B0B-A055-EEEE64A0B891}</a:tableStyleId>
              </a:tblPr>
              <a:tblGrid>
                <a:gridCol w="3018025">
                  <a:extLst>
                    <a:ext uri="{9D8B030D-6E8A-4147-A177-3AD203B41FA5}">
                      <a16:colId xmlns:a16="http://schemas.microsoft.com/office/drawing/2014/main" val="20000"/>
                    </a:ext>
                  </a:extLst>
                </a:gridCol>
                <a:gridCol w="1150125">
                  <a:extLst>
                    <a:ext uri="{9D8B030D-6E8A-4147-A177-3AD203B41FA5}">
                      <a16:colId xmlns:a16="http://schemas.microsoft.com/office/drawing/2014/main" val="20001"/>
                    </a:ext>
                  </a:extLst>
                </a:gridCol>
              </a:tblGrid>
              <a:tr h="451350">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a:solidFill>
                            <a:srgbClr val="333F50"/>
                          </a:solidFill>
                          <a:latin typeface="Helvetica Neue"/>
                          <a:ea typeface="Helvetica Neue"/>
                          <a:cs typeface="Helvetica Neue"/>
                          <a:sym typeface="Helvetica Neue"/>
                        </a:rPr>
                        <a:t>方法</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solidFill>
                      <a:srgbClr val="F9D6AF"/>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a:solidFill>
                            <a:srgbClr val="333F50"/>
                          </a:solidFill>
                          <a:latin typeface="Helvetica Neue"/>
                          <a:ea typeface="Helvetica Neue"/>
                          <a:cs typeface="Helvetica Neue"/>
                          <a:sym typeface="Helvetica Neue"/>
                        </a:rPr>
                        <a:t>RMSE</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solidFill>
                      <a:srgbClr val="F9D6AF"/>
                    </a:solidFill>
                  </a:tcPr>
                </a:tc>
                <a:extLst>
                  <a:ext uri="{0D108BD9-81ED-4DB2-BD59-A6C34878D82A}">
                    <a16:rowId xmlns:a16="http://schemas.microsoft.com/office/drawing/2014/main" val="10000"/>
                  </a:ext>
                </a:extLst>
              </a:tr>
              <a:tr h="466100">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Prophet</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0.30</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1"/>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線性迴歸模型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21.89</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2"/>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隨機森林迴歸模型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33.41</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3"/>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長短期記憶(LSTM)模型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38.37</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4"/>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季節時間序列模型 (SARIMA)</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38.94</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5"/>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三次指数平滑法 (Holt-Winters)</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45.19</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6"/>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自回歸移動平均模型 (ARIMA)</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254.74</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7"/>
                  </a:ext>
                </a:extLst>
              </a:tr>
            </a:tbl>
          </a:graphicData>
        </a:graphic>
      </p:graphicFrame>
      <p:pic>
        <p:nvPicPr>
          <p:cNvPr id="723" name="Google Shape;723;p18"/>
          <p:cNvPicPr preferRelativeResize="0"/>
          <p:nvPr/>
        </p:nvPicPr>
        <p:blipFill rotWithShape="1">
          <a:blip r:embed="rId3">
            <a:alphaModFix/>
          </a:blip>
          <a:srcRect/>
          <a:stretch/>
        </p:blipFill>
        <p:spPr>
          <a:xfrm>
            <a:off x="4879007" y="3635811"/>
            <a:ext cx="6900371" cy="2256989"/>
          </a:xfrm>
          <a:prstGeom prst="rect">
            <a:avLst/>
          </a:prstGeom>
          <a:noFill/>
          <a:ln>
            <a:noFill/>
          </a:ln>
        </p:spPr>
      </p:pic>
      <p:graphicFrame>
        <p:nvGraphicFramePr>
          <p:cNvPr id="724" name="Google Shape;724;p18"/>
          <p:cNvGraphicFramePr/>
          <p:nvPr/>
        </p:nvGraphicFramePr>
        <p:xfrm>
          <a:off x="5402946" y="2710956"/>
          <a:ext cx="960250" cy="731460"/>
        </p:xfrm>
        <a:graphic>
          <a:graphicData uri="http://schemas.openxmlformats.org/drawingml/2006/table">
            <a:tbl>
              <a:tblPr>
                <a:noFill/>
                <a:tableStyleId>{96B1FEBE-8A40-4B0B-A055-EEEE64A0B891}</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2019/7/30</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12</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25" name="Google Shape;725;p18"/>
          <p:cNvSpPr txBox="1"/>
          <p:nvPr/>
        </p:nvSpPr>
        <p:spPr>
          <a:xfrm>
            <a:off x="6354151" y="2845656"/>
            <a:ext cx="1452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333F50"/>
                </a:solidFill>
                <a:latin typeface="Helvetica Neue"/>
                <a:ea typeface="Helvetica Neue"/>
                <a:cs typeface="Helvetica Neue"/>
                <a:sym typeface="Helvetica Neue"/>
              </a:rPr>
              <a:t>．．．</a:t>
            </a:r>
            <a:endParaRPr sz="2000" b="0" i="0" u="none" strike="noStrike" cap="none">
              <a:solidFill>
                <a:srgbClr val="333F50"/>
              </a:solidFill>
              <a:latin typeface="Helvetica Neue"/>
              <a:ea typeface="Helvetica Neue"/>
              <a:cs typeface="Helvetica Neue"/>
              <a:sym typeface="Helvetica Neue"/>
            </a:endParaRPr>
          </a:p>
        </p:txBody>
      </p:sp>
      <p:graphicFrame>
        <p:nvGraphicFramePr>
          <p:cNvPr id="726" name="Google Shape;726;p18"/>
          <p:cNvGraphicFramePr/>
          <p:nvPr/>
        </p:nvGraphicFramePr>
        <p:xfrm>
          <a:off x="7333971" y="2710956"/>
          <a:ext cx="960250" cy="731460"/>
        </p:xfrm>
        <a:graphic>
          <a:graphicData uri="http://schemas.openxmlformats.org/drawingml/2006/table">
            <a:tbl>
              <a:tblPr>
                <a:noFill/>
                <a:tableStyleId>{96B1FEBE-8A40-4B0B-A055-EEEE64A0B891}</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2021/7/8</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123</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27" name="Google Shape;727;p18"/>
          <p:cNvGraphicFramePr/>
          <p:nvPr/>
        </p:nvGraphicFramePr>
        <p:xfrm>
          <a:off x="8616963" y="2710956"/>
          <a:ext cx="960250" cy="731460"/>
        </p:xfrm>
        <a:graphic>
          <a:graphicData uri="http://schemas.openxmlformats.org/drawingml/2006/table">
            <a:tbl>
              <a:tblPr>
                <a:noFill/>
                <a:tableStyleId>{96B1FEBE-8A40-4B0B-A055-EEEE64A0B891}</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2021/7/9</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168</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28" name="Google Shape;728;p18"/>
          <p:cNvGraphicFramePr/>
          <p:nvPr/>
        </p:nvGraphicFramePr>
        <p:xfrm>
          <a:off x="9946171" y="2710956"/>
          <a:ext cx="960250" cy="731460"/>
        </p:xfrm>
        <a:graphic>
          <a:graphicData uri="http://schemas.openxmlformats.org/drawingml/2006/table">
            <a:tbl>
              <a:tblPr>
                <a:noFill/>
                <a:tableStyleId>{96B1FEBE-8A40-4B0B-A055-EEEE64A0B891}</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2021/7/9</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145</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29" name="Google Shape;729;p18"/>
          <p:cNvSpPr txBox="1"/>
          <p:nvPr/>
        </p:nvSpPr>
        <p:spPr>
          <a:xfrm>
            <a:off x="5991129" y="2101858"/>
            <a:ext cx="1787803"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預測銷售數量</a:t>
            </a:r>
            <a:endParaRPr sz="2000" b="1">
              <a:solidFill>
                <a:srgbClr val="333F50"/>
              </a:solidFill>
              <a:latin typeface="Helvetica Neue"/>
              <a:ea typeface="Helvetica Neue"/>
              <a:cs typeface="Helvetica Neue"/>
              <a:sym typeface="Helvetica Neue"/>
            </a:endParaRPr>
          </a:p>
        </p:txBody>
      </p:sp>
      <p:sp>
        <p:nvSpPr>
          <p:cNvPr id="730" name="Google Shape;730;p18"/>
          <p:cNvSpPr txBox="1"/>
          <p:nvPr/>
        </p:nvSpPr>
        <p:spPr>
          <a:xfrm>
            <a:off x="9738911" y="2292913"/>
            <a:ext cx="1518000" cy="5385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銷售實際值</a:t>
            </a:r>
            <a:endParaRPr sz="2000" b="1">
              <a:solidFill>
                <a:srgbClr val="333F50"/>
              </a:solidFill>
              <a:latin typeface="Helvetica Neue"/>
              <a:ea typeface="Helvetica Neue"/>
              <a:cs typeface="Helvetica Neue"/>
              <a:sym typeface="Helvetica Neue"/>
            </a:endParaRPr>
          </a:p>
        </p:txBody>
      </p:sp>
      <p:sp>
        <p:nvSpPr>
          <p:cNvPr id="731" name="Google Shape;731;p1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732" name="Google Shape;732;p18"/>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以天為單位預測銷售數量，並以均方根誤差(RMSE)評估模型好壞。</a:t>
            </a:r>
            <a:endParaRPr/>
          </a:p>
        </p:txBody>
      </p:sp>
      <p:pic>
        <p:nvPicPr>
          <p:cNvPr id="733" name="Google Shape;733;p18"/>
          <p:cNvPicPr preferRelativeResize="0"/>
          <p:nvPr/>
        </p:nvPicPr>
        <p:blipFill rotWithShape="1">
          <a:blip r:embed="rId4">
            <a:alphaModFix/>
          </a:blip>
          <a:srcRect/>
          <a:stretch/>
        </p:blipFill>
        <p:spPr>
          <a:xfrm>
            <a:off x="5272719" y="1787429"/>
            <a:ext cx="752744" cy="752744"/>
          </a:xfrm>
          <a:prstGeom prst="rect">
            <a:avLst/>
          </a:prstGeom>
          <a:noFill/>
          <a:ln>
            <a:noFill/>
          </a:ln>
        </p:spPr>
      </p:pic>
      <p:grpSp>
        <p:nvGrpSpPr>
          <p:cNvPr id="734" name="Google Shape;734;p18"/>
          <p:cNvGrpSpPr/>
          <p:nvPr/>
        </p:nvGrpSpPr>
        <p:grpSpPr>
          <a:xfrm>
            <a:off x="6315613" y="261142"/>
            <a:ext cx="3552287" cy="683557"/>
            <a:chOff x="6315613" y="261142"/>
            <a:chExt cx="3552287" cy="683557"/>
          </a:xfrm>
        </p:grpSpPr>
        <p:sp>
          <p:nvSpPr>
            <p:cNvPr id="735" name="Google Shape;735;p1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36" name="Google Shape;736;p1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37" name="Google Shape;737;p18"/>
            <p:cNvSpPr/>
            <p:nvPr/>
          </p:nvSpPr>
          <p:spPr>
            <a:xfrm>
              <a:off x="6624042" y="471562"/>
              <a:ext cx="252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38" name="Google Shape;738;p18"/>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39" name="Google Shape;739;p1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0" name="Google Shape;740;p1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1" name="Google Shape;741;p1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2" name="Google Shape;742;p18"/>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743" name="Google Shape;743;p18"/>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744" name="Google Shape;744;p1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5" name="Google Shape;745;p1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6" name="Google Shape;746;p1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7" name="Google Shape;747;p1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8" name="Google Shape;748;p1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9" name="Google Shape;749;p18"/>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750" name="Google Shape;750;p1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19"/>
          <p:cNvGrpSpPr/>
          <p:nvPr/>
        </p:nvGrpSpPr>
        <p:grpSpPr>
          <a:xfrm>
            <a:off x="1510097" y="1457443"/>
            <a:ext cx="1648314" cy="1353803"/>
            <a:chOff x="1510097" y="1457443"/>
            <a:chExt cx="1648314" cy="1353803"/>
          </a:xfrm>
        </p:grpSpPr>
        <p:sp>
          <p:nvSpPr>
            <p:cNvPr id="757" name="Google Shape;757;p19"/>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09</a:t>
              </a:r>
              <a:endParaRPr sz="8000" b="1">
                <a:solidFill>
                  <a:srgbClr val="F9D6AF"/>
                </a:solidFill>
                <a:latin typeface="Helvetica Neue"/>
                <a:ea typeface="Helvetica Neue"/>
                <a:cs typeface="Helvetica Neue"/>
                <a:sym typeface="Helvetica Neue"/>
              </a:endParaRPr>
            </a:p>
          </p:txBody>
        </p:sp>
        <p:sp>
          <p:nvSpPr>
            <p:cNvPr id="758" name="Google Shape;758;p19"/>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09</a:t>
              </a:r>
              <a:endParaRPr sz="8000" b="1">
                <a:solidFill>
                  <a:schemeClr val="lt1"/>
                </a:solidFill>
                <a:latin typeface="Helvetica Neue"/>
                <a:ea typeface="Helvetica Neue"/>
                <a:cs typeface="Helvetica Neue"/>
                <a:sym typeface="Helvetica Neue"/>
              </a:endParaRPr>
            </a:p>
          </p:txBody>
        </p:sp>
      </p:grpSp>
      <p:sp>
        <p:nvSpPr>
          <p:cNvPr id="759" name="Google Shape;759;p19"/>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未來展望</a:t>
            </a:r>
            <a:endParaRPr/>
          </a:p>
        </p:txBody>
      </p:sp>
      <p:sp>
        <p:nvSpPr>
          <p:cNvPr id="760" name="Google Shape;760;p19"/>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761" name="Google Shape;761;p19"/>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Future prospects</a:t>
            </a:r>
            <a:endParaRPr sz="2400" b="1">
              <a:solidFill>
                <a:srgbClr val="333F50"/>
              </a:solidFill>
              <a:latin typeface="Helvetica Neue"/>
              <a:ea typeface="Helvetica Neue"/>
              <a:cs typeface="Helvetica Neue"/>
              <a:sym typeface="Helvetica Neue"/>
            </a:endParaRPr>
          </a:p>
        </p:txBody>
      </p:sp>
      <p:sp>
        <p:nvSpPr>
          <p:cNvPr id="762" name="Google Shape;762;p19"/>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763" name="Google Shape;76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title" idx="4294967295"/>
          </p:nvPr>
        </p:nvSpPr>
        <p:spPr>
          <a:xfrm>
            <a:off x="536889" y="665394"/>
            <a:ext cx="7340601" cy="7432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33F50"/>
              </a:buClr>
              <a:buSzPts val="2400"/>
              <a:buFont typeface="Helvetica Neue"/>
              <a:buNone/>
            </a:pPr>
            <a:r>
              <a:rPr lang="zh-TW" sz="2400">
                <a:solidFill>
                  <a:srgbClr val="333F50"/>
                </a:solidFill>
                <a:latin typeface="Helvetica Neue"/>
                <a:ea typeface="Helvetica Neue"/>
                <a:cs typeface="Helvetica Neue"/>
                <a:sym typeface="Helvetica Neue"/>
              </a:rPr>
              <a:t>Kibana + Elasticsearch + Logstash</a:t>
            </a:r>
            <a:endParaRPr sz="2400">
              <a:solidFill>
                <a:srgbClr val="333F50"/>
              </a:solidFill>
              <a:latin typeface="Helvetica Neue"/>
              <a:ea typeface="Helvetica Neue"/>
              <a:cs typeface="Helvetica Neue"/>
              <a:sym typeface="Helvetica Neue"/>
            </a:endParaRPr>
          </a:p>
        </p:txBody>
      </p:sp>
      <p:pic>
        <p:nvPicPr>
          <p:cNvPr id="137" name="Google Shape;137;p2"/>
          <p:cNvPicPr preferRelativeResize="0"/>
          <p:nvPr/>
        </p:nvPicPr>
        <p:blipFill rotWithShape="1">
          <a:blip r:embed="rId3">
            <a:alphaModFix/>
          </a:blip>
          <a:srcRect/>
          <a:stretch/>
        </p:blipFill>
        <p:spPr>
          <a:xfrm>
            <a:off x="3632534" y="1476108"/>
            <a:ext cx="963349" cy="949771"/>
          </a:xfrm>
          <a:prstGeom prst="rect">
            <a:avLst/>
          </a:prstGeom>
          <a:noFill/>
          <a:ln>
            <a:noFill/>
          </a:ln>
        </p:spPr>
      </p:pic>
      <p:pic>
        <p:nvPicPr>
          <p:cNvPr id="138" name="Google Shape;138;p2"/>
          <p:cNvPicPr preferRelativeResize="0"/>
          <p:nvPr/>
        </p:nvPicPr>
        <p:blipFill rotWithShape="1">
          <a:blip r:embed="rId4">
            <a:alphaModFix/>
          </a:blip>
          <a:srcRect b="22875"/>
          <a:stretch/>
        </p:blipFill>
        <p:spPr>
          <a:xfrm>
            <a:off x="6257934" y="2568163"/>
            <a:ext cx="1152156" cy="876051"/>
          </a:xfrm>
          <a:prstGeom prst="rect">
            <a:avLst/>
          </a:prstGeom>
          <a:noFill/>
          <a:ln>
            <a:noFill/>
          </a:ln>
        </p:spPr>
      </p:pic>
      <p:sp>
        <p:nvSpPr>
          <p:cNvPr id="139" name="Google Shape;139;p2"/>
          <p:cNvSpPr/>
          <p:nvPr/>
        </p:nvSpPr>
        <p:spPr>
          <a:xfrm>
            <a:off x="5203942"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0" name="Google Shape;140;p2"/>
          <p:cNvSpPr/>
          <p:nvPr/>
        </p:nvSpPr>
        <p:spPr>
          <a:xfrm>
            <a:off x="8000439"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41" name="Google Shape;141;p2"/>
          <p:cNvPicPr preferRelativeResize="0"/>
          <p:nvPr/>
        </p:nvPicPr>
        <p:blipFill rotWithShape="1">
          <a:blip r:embed="rId5">
            <a:alphaModFix/>
          </a:blip>
          <a:srcRect r="75253"/>
          <a:stretch/>
        </p:blipFill>
        <p:spPr>
          <a:xfrm>
            <a:off x="9166029" y="2372936"/>
            <a:ext cx="1355990" cy="1205767"/>
          </a:xfrm>
          <a:prstGeom prst="rect">
            <a:avLst/>
          </a:prstGeom>
          <a:noFill/>
          <a:ln>
            <a:noFill/>
          </a:ln>
        </p:spPr>
      </p:pic>
      <p:sp>
        <p:nvSpPr>
          <p:cNvPr id="142" name="Google Shape;142;p2"/>
          <p:cNvSpPr/>
          <p:nvPr/>
        </p:nvSpPr>
        <p:spPr>
          <a:xfrm rot="5400000">
            <a:off x="9577647" y="3809140"/>
            <a:ext cx="532752" cy="547473"/>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43" name="Google Shape;143;p2"/>
          <p:cNvPicPr preferRelativeResize="0"/>
          <p:nvPr/>
        </p:nvPicPr>
        <p:blipFill rotWithShape="1">
          <a:blip r:embed="rId6">
            <a:alphaModFix/>
          </a:blip>
          <a:srcRect b="20121"/>
          <a:stretch/>
        </p:blipFill>
        <p:spPr>
          <a:xfrm>
            <a:off x="9039047" y="4665615"/>
            <a:ext cx="1686643" cy="1114719"/>
          </a:xfrm>
          <a:prstGeom prst="rect">
            <a:avLst/>
          </a:prstGeom>
          <a:noFill/>
          <a:ln>
            <a:noFill/>
          </a:ln>
        </p:spPr>
      </p:pic>
      <p:pic>
        <p:nvPicPr>
          <p:cNvPr id="144" name="Google Shape;144;p2"/>
          <p:cNvPicPr preferRelativeResize="0"/>
          <p:nvPr/>
        </p:nvPicPr>
        <p:blipFill rotWithShape="1">
          <a:blip r:embed="rId7">
            <a:alphaModFix/>
          </a:blip>
          <a:srcRect/>
          <a:stretch/>
        </p:blipFill>
        <p:spPr>
          <a:xfrm>
            <a:off x="1165738" y="2628525"/>
            <a:ext cx="947159" cy="933806"/>
          </a:xfrm>
          <a:prstGeom prst="rect">
            <a:avLst/>
          </a:prstGeom>
          <a:noFill/>
          <a:ln>
            <a:noFill/>
          </a:ln>
        </p:spPr>
      </p:pic>
      <p:sp>
        <p:nvSpPr>
          <p:cNvPr id="145" name="Google Shape;145;p2"/>
          <p:cNvSpPr/>
          <p:nvPr/>
        </p:nvSpPr>
        <p:spPr>
          <a:xfrm>
            <a:off x="2415288" y="2886319"/>
            <a:ext cx="572641" cy="4158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2"/>
          <p:cNvPicPr preferRelativeResize="0"/>
          <p:nvPr/>
        </p:nvPicPr>
        <p:blipFill rotWithShape="1">
          <a:blip r:embed="rId8">
            <a:alphaModFix/>
          </a:blip>
          <a:srcRect/>
          <a:stretch/>
        </p:blipFill>
        <p:spPr>
          <a:xfrm>
            <a:off x="3687677" y="2795052"/>
            <a:ext cx="700432" cy="785704"/>
          </a:xfrm>
          <a:prstGeom prst="rect">
            <a:avLst/>
          </a:prstGeom>
          <a:noFill/>
          <a:ln>
            <a:noFill/>
          </a:ln>
        </p:spPr>
      </p:pic>
      <p:pic>
        <p:nvPicPr>
          <p:cNvPr id="147" name="Google Shape;147;p2"/>
          <p:cNvPicPr preferRelativeResize="0"/>
          <p:nvPr/>
        </p:nvPicPr>
        <p:blipFill rotWithShape="1">
          <a:blip r:embed="rId9">
            <a:alphaModFix/>
          </a:blip>
          <a:srcRect/>
          <a:stretch/>
        </p:blipFill>
        <p:spPr>
          <a:xfrm>
            <a:off x="3488210" y="4155327"/>
            <a:ext cx="1239270" cy="638225"/>
          </a:xfrm>
          <a:prstGeom prst="rect">
            <a:avLst/>
          </a:prstGeom>
          <a:noFill/>
          <a:ln>
            <a:noFill/>
          </a:ln>
        </p:spPr>
      </p:pic>
      <p:sp>
        <p:nvSpPr>
          <p:cNvPr id="148" name="Google Shape;148;p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視覺化流程</a:t>
            </a:r>
            <a:endParaRPr/>
          </a:p>
        </p:txBody>
      </p:sp>
      <p:sp>
        <p:nvSpPr>
          <p:cNvPr id="149" name="Google Shape;149;p2"/>
          <p:cNvSpPr/>
          <p:nvPr/>
        </p:nvSpPr>
        <p:spPr>
          <a:xfrm>
            <a:off x="3218601" y="1308100"/>
            <a:ext cx="1690367" cy="4076699"/>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50" name="Google Shape;150;p2"/>
          <p:cNvGrpSpPr/>
          <p:nvPr/>
        </p:nvGrpSpPr>
        <p:grpSpPr>
          <a:xfrm>
            <a:off x="6315613" y="261142"/>
            <a:ext cx="3552287" cy="704823"/>
            <a:chOff x="6315613" y="261142"/>
            <a:chExt cx="3552287" cy="704823"/>
          </a:xfrm>
        </p:grpSpPr>
        <p:sp>
          <p:nvSpPr>
            <p:cNvPr id="151" name="Google Shape;151;p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 name="Google Shape;152;p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 name="Google Shape;153;p2"/>
            <p:cNvSpPr/>
            <p:nvPr/>
          </p:nvSpPr>
          <p:spPr>
            <a:xfrm>
              <a:off x="6624042" y="471562"/>
              <a:ext cx="223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4" name="Google Shape;154;p2"/>
            <p:cNvSpPr/>
            <p:nvPr/>
          </p:nvSpPr>
          <p:spPr>
            <a:xfrm>
              <a:off x="8329066"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5" name="Google Shape;155;p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6" name="Google Shape;156;p2"/>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 name="Google Shape;157;p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 name="Google Shape;158;p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9" name="Google Shape;159;p2"/>
            <p:cNvSpPr txBox="1"/>
            <p:nvPr/>
          </p:nvSpPr>
          <p:spPr>
            <a:xfrm>
              <a:off x="7870136"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07</a:t>
              </a:r>
              <a:endParaRPr sz="1400" b="1">
                <a:solidFill>
                  <a:schemeClr val="lt1"/>
                </a:solidFill>
                <a:latin typeface="Helvetica Neue"/>
                <a:ea typeface="Helvetica Neue"/>
                <a:cs typeface="Helvetica Neue"/>
                <a:sym typeface="Helvetica Neue"/>
              </a:endParaRPr>
            </a:p>
          </p:txBody>
        </p:sp>
        <p:sp>
          <p:nvSpPr>
            <p:cNvPr id="160" name="Google Shape;160;p2"/>
            <p:cNvSpPr txBox="1"/>
            <p:nvPr/>
          </p:nvSpPr>
          <p:spPr>
            <a:xfrm>
              <a:off x="8089269" y="648744"/>
              <a:ext cx="829423" cy="317221"/>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視覺化流程</a:t>
              </a:r>
              <a:endParaRPr/>
            </a:p>
          </p:txBody>
        </p:sp>
        <p:sp>
          <p:nvSpPr>
            <p:cNvPr id="161" name="Google Shape;161;p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2" name="Google Shape;162;p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 name="Google Shape;163;p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4" name="Google Shape;164;p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 name="Google Shape;165;p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66" name="Google Shape;166;p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20"/>
          <p:cNvPicPr preferRelativeResize="0"/>
          <p:nvPr/>
        </p:nvPicPr>
        <p:blipFill rotWithShape="1">
          <a:blip r:embed="rId3">
            <a:alphaModFix/>
          </a:blip>
          <a:srcRect/>
          <a:stretch/>
        </p:blipFill>
        <p:spPr>
          <a:xfrm>
            <a:off x="607975" y="2026052"/>
            <a:ext cx="2383970" cy="2383970"/>
          </a:xfrm>
          <a:prstGeom prst="rect">
            <a:avLst/>
          </a:prstGeom>
          <a:noFill/>
          <a:ln>
            <a:noFill/>
          </a:ln>
        </p:spPr>
      </p:pic>
      <p:pic>
        <p:nvPicPr>
          <p:cNvPr id="770" name="Google Shape;770;p20"/>
          <p:cNvPicPr preferRelativeResize="0"/>
          <p:nvPr/>
        </p:nvPicPr>
        <p:blipFill rotWithShape="1">
          <a:blip r:embed="rId4">
            <a:alphaModFix/>
          </a:blip>
          <a:srcRect/>
          <a:stretch/>
        </p:blipFill>
        <p:spPr>
          <a:xfrm>
            <a:off x="3603327" y="1935810"/>
            <a:ext cx="4905673" cy="2759441"/>
          </a:xfrm>
          <a:prstGeom prst="rect">
            <a:avLst/>
          </a:prstGeom>
          <a:noFill/>
          <a:ln>
            <a:noFill/>
          </a:ln>
        </p:spPr>
      </p:pic>
      <p:sp>
        <p:nvSpPr>
          <p:cNvPr id="771" name="Google Shape;771;p2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未來展望</a:t>
            </a:r>
            <a:endParaRPr/>
          </a:p>
        </p:txBody>
      </p:sp>
      <p:sp>
        <p:nvSpPr>
          <p:cNvPr id="772" name="Google Shape;772;p20"/>
          <p:cNvSpPr txBox="1"/>
          <p:nvPr/>
        </p:nvSpPr>
        <p:spPr>
          <a:xfrm>
            <a:off x="884052" y="4733351"/>
            <a:ext cx="2719685"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前端商品網站</a:t>
            </a:r>
            <a:endParaRPr/>
          </a:p>
        </p:txBody>
      </p:sp>
      <p:sp>
        <p:nvSpPr>
          <p:cNvPr id="773" name="Google Shape;773;p20"/>
          <p:cNvSpPr txBox="1"/>
          <p:nvPr/>
        </p:nvSpPr>
        <p:spPr>
          <a:xfrm>
            <a:off x="8879082" y="4733351"/>
            <a:ext cx="9129362"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配戴口罩身分辨識</a:t>
            </a:r>
            <a:endParaRPr/>
          </a:p>
        </p:txBody>
      </p:sp>
      <p:pic>
        <p:nvPicPr>
          <p:cNvPr id="774" name="Google Shape;774;p20"/>
          <p:cNvPicPr preferRelativeResize="0"/>
          <p:nvPr/>
        </p:nvPicPr>
        <p:blipFill rotWithShape="1">
          <a:blip r:embed="rId5">
            <a:alphaModFix/>
          </a:blip>
          <a:srcRect/>
          <a:stretch/>
        </p:blipFill>
        <p:spPr>
          <a:xfrm>
            <a:off x="9555602" y="2560474"/>
            <a:ext cx="1284990" cy="1454271"/>
          </a:xfrm>
          <a:prstGeom prst="rect">
            <a:avLst/>
          </a:prstGeom>
          <a:noFill/>
          <a:ln>
            <a:noFill/>
          </a:ln>
        </p:spPr>
      </p:pic>
      <p:grpSp>
        <p:nvGrpSpPr>
          <p:cNvPr id="775" name="Google Shape;775;p20"/>
          <p:cNvGrpSpPr/>
          <p:nvPr/>
        </p:nvGrpSpPr>
        <p:grpSpPr>
          <a:xfrm>
            <a:off x="9195010" y="2336883"/>
            <a:ext cx="1926180" cy="1921384"/>
            <a:chOff x="10414159" y="5507934"/>
            <a:chExt cx="648000" cy="646386"/>
          </a:xfrm>
        </p:grpSpPr>
        <p:sp>
          <p:nvSpPr>
            <p:cNvPr id="776" name="Google Shape;776;p20"/>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777" name="Google Shape;777;p20"/>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778" name="Google Shape;778;p20"/>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779" name="Google Shape;779;p20"/>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sp>
        <p:nvSpPr>
          <p:cNvPr id="780" name="Google Shape;780;p20"/>
          <p:cNvSpPr txBox="1"/>
          <p:nvPr/>
        </p:nvSpPr>
        <p:spPr>
          <a:xfrm>
            <a:off x="4761557" y="4733351"/>
            <a:ext cx="2719685"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店內商品定位導航</a:t>
            </a:r>
            <a:endParaRPr/>
          </a:p>
        </p:txBody>
      </p:sp>
      <p:grpSp>
        <p:nvGrpSpPr>
          <p:cNvPr id="781" name="Google Shape;781;p20"/>
          <p:cNvGrpSpPr/>
          <p:nvPr/>
        </p:nvGrpSpPr>
        <p:grpSpPr>
          <a:xfrm>
            <a:off x="6315613" y="261142"/>
            <a:ext cx="3552287" cy="683557"/>
            <a:chOff x="6315613" y="261142"/>
            <a:chExt cx="3552287" cy="683557"/>
          </a:xfrm>
        </p:grpSpPr>
        <p:sp>
          <p:nvSpPr>
            <p:cNvPr id="782" name="Google Shape;782;p2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3" name="Google Shape;783;p2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4" name="Google Shape;784;p20"/>
            <p:cNvSpPr/>
            <p:nvPr/>
          </p:nvSpPr>
          <p:spPr>
            <a:xfrm>
              <a:off x="6624042" y="471562"/>
              <a:ext cx="27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5" name="Google Shape;785;p20"/>
            <p:cNvSpPr/>
            <p:nvPr/>
          </p:nvSpPr>
          <p:spPr>
            <a:xfrm>
              <a:off x="8988294"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6" name="Google Shape;786;p2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7" name="Google Shape;787;p2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88" name="Google Shape;788;p20"/>
            <p:cNvSpPr txBox="1"/>
            <p:nvPr/>
          </p:nvSpPr>
          <p:spPr>
            <a:xfrm>
              <a:off x="8529364"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09</a:t>
              </a:r>
              <a:endParaRPr sz="1400" b="1">
                <a:solidFill>
                  <a:schemeClr val="lt1"/>
                </a:solidFill>
                <a:latin typeface="Helvetica Neue"/>
                <a:ea typeface="Helvetica Neue"/>
                <a:cs typeface="Helvetica Neue"/>
                <a:sym typeface="Helvetica Neue"/>
              </a:endParaRPr>
            </a:p>
          </p:txBody>
        </p:sp>
        <p:sp>
          <p:nvSpPr>
            <p:cNvPr id="789" name="Google Shape;789;p20"/>
            <p:cNvSpPr txBox="1"/>
            <p:nvPr/>
          </p:nvSpPr>
          <p:spPr>
            <a:xfrm>
              <a:off x="8737864"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未來展望</a:t>
              </a:r>
              <a:endParaRPr/>
            </a:p>
          </p:txBody>
        </p:sp>
        <p:sp>
          <p:nvSpPr>
            <p:cNvPr id="790" name="Google Shape;790;p2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1" name="Google Shape;791;p2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2" name="Google Shape;792;p20"/>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3" name="Google Shape;793;p20"/>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4" name="Google Shape;794;p20"/>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5" name="Google Shape;795;p20"/>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6" name="Google Shape;796;p20"/>
            <p:cNvSpPr/>
            <p:nvPr/>
          </p:nvSpPr>
          <p:spPr>
            <a:xfrm>
              <a:off x="866307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797" name="Google Shape;797;p2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aphicFrame>
        <p:nvGraphicFramePr>
          <p:cNvPr id="803" name="Google Shape;803;p21"/>
          <p:cNvGraphicFramePr/>
          <p:nvPr/>
        </p:nvGraphicFramePr>
        <p:xfrm>
          <a:off x="715994" y="1729161"/>
          <a:ext cx="9535750" cy="4752015"/>
        </p:xfrm>
        <a:graphic>
          <a:graphicData uri="http://schemas.openxmlformats.org/drawingml/2006/table">
            <a:tbl>
              <a:tblPr firstRow="1" bandRow="1">
                <a:noFill/>
                <a:tableStyleId>{96B1FEBE-8A40-4B0B-A055-EEEE64A0B891}</a:tableStyleId>
              </a:tblPr>
              <a:tblGrid>
                <a:gridCol w="1111750">
                  <a:extLst>
                    <a:ext uri="{9D8B030D-6E8A-4147-A177-3AD203B41FA5}">
                      <a16:colId xmlns:a16="http://schemas.microsoft.com/office/drawing/2014/main" val="20000"/>
                    </a:ext>
                  </a:extLst>
                </a:gridCol>
                <a:gridCol w="1404000">
                  <a:extLst>
                    <a:ext uri="{9D8B030D-6E8A-4147-A177-3AD203B41FA5}">
                      <a16:colId xmlns:a16="http://schemas.microsoft.com/office/drawing/2014/main" val="20001"/>
                    </a:ext>
                  </a:extLst>
                </a:gridCol>
                <a:gridCol w="1404000">
                  <a:extLst>
                    <a:ext uri="{9D8B030D-6E8A-4147-A177-3AD203B41FA5}">
                      <a16:colId xmlns:a16="http://schemas.microsoft.com/office/drawing/2014/main" val="20002"/>
                    </a:ext>
                  </a:extLst>
                </a:gridCol>
                <a:gridCol w="1404000">
                  <a:extLst>
                    <a:ext uri="{9D8B030D-6E8A-4147-A177-3AD203B41FA5}">
                      <a16:colId xmlns:a16="http://schemas.microsoft.com/office/drawing/2014/main" val="20003"/>
                    </a:ext>
                  </a:extLst>
                </a:gridCol>
                <a:gridCol w="1404000">
                  <a:extLst>
                    <a:ext uri="{9D8B030D-6E8A-4147-A177-3AD203B41FA5}">
                      <a16:colId xmlns:a16="http://schemas.microsoft.com/office/drawing/2014/main" val="20004"/>
                    </a:ext>
                  </a:extLst>
                </a:gridCol>
                <a:gridCol w="1404000">
                  <a:extLst>
                    <a:ext uri="{9D8B030D-6E8A-4147-A177-3AD203B41FA5}">
                      <a16:colId xmlns:a16="http://schemas.microsoft.com/office/drawing/2014/main" val="20005"/>
                    </a:ext>
                  </a:extLst>
                </a:gridCol>
                <a:gridCol w="1404000">
                  <a:extLst>
                    <a:ext uri="{9D8B030D-6E8A-4147-A177-3AD203B41FA5}">
                      <a16:colId xmlns:a16="http://schemas.microsoft.com/office/drawing/2014/main" val="20006"/>
                    </a:ext>
                  </a:extLst>
                </a:gridCol>
              </a:tblGrid>
              <a:tr h="362775">
                <a:tc>
                  <a:txBody>
                    <a:bodyPr/>
                    <a:lstStyle/>
                    <a:p>
                      <a:pPr marL="0" marR="0" lvl="0" indent="0" algn="ctr" rtl="0">
                        <a:spcBef>
                          <a:spcPts val="0"/>
                        </a:spcBef>
                        <a:spcAft>
                          <a:spcPts val="0"/>
                        </a:spcAft>
                        <a:buNone/>
                      </a:pPr>
                      <a:endParaRPr sz="1200" b="1" u="sng" strike="noStrike" cap="none">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崔維剛</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許維哲</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林穎真</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林芷如</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許翊庭</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王得宇</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362775">
                <a:tc>
                  <a:txBody>
                    <a:bodyPr/>
                    <a:lstStyle/>
                    <a:p>
                      <a:pPr marL="0" marR="0" lvl="0" indent="0" algn="ctr" rtl="0">
                        <a:spcBef>
                          <a:spcPts val="0"/>
                        </a:spcBef>
                        <a:spcAft>
                          <a:spcPts val="0"/>
                        </a:spcAft>
                        <a:buNone/>
                      </a:pPr>
                      <a:r>
                        <a:rPr lang="zh-TW" sz="1200" b="1" u="none" strike="noStrike" cap="none">
                          <a:solidFill>
                            <a:srgbClr val="333F50"/>
                          </a:solidFill>
                          <a:latin typeface="Helvetica Neue"/>
                          <a:ea typeface="Helvetica Neue"/>
                          <a:cs typeface="Helvetica Neue"/>
                          <a:sym typeface="Helvetica Neue"/>
                        </a:rPr>
                        <a:t>爬蟲/ETL</a:t>
                      </a:r>
                      <a:endParaRPr sz="1200" b="1" u="none" strike="noStrike" cap="none">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資料庫</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身份辨識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口罩辨識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商品辨識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人流變識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LineBot</a:t>
                      </a:r>
                      <a:endParaRPr sz="12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Kafka</a:t>
                      </a:r>
                      <a:endParaRPr sz="12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資料分析</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資料視覺化</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雲端架設</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系統部屬</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bl>
          </a:graphicData>
        </a:graphic>
      </p:graphicFrame>
      <p:pic>
        <p:nvPicPr>
          <p:cNvPr id="804" name="Google Shape;804;p21"/>
          <p:cNvPicPr preferRelativeResize="0"/>
          <p:nvPr/>
        </p:nvPicPr>
        <p:blipFill rotWithShape="1">
          <a:blip r:embed="rId3">
            <a:alphaModFix/>
          </a:blip>
          <a:srcRect l="41348" t="23058" r="26021" b="51872"/>
          <a:stretch/>
        </p:blipFill>
        <p:spPr>
          <a:xfrm>
            <a:off x="3391017" y="591821"/>
            <a:ext cx="1080000" cy="1080000"/>
          </a:xfrm>
          <a:prstGeom prst="flowChartConnector">
            <a:avLst/>
          </a:prstGeom>
          <a:noFill/>
          <a:ln w="9525" cap="flat" cmpd="sng">
            <a:solidFill>
              <a:schemeClr val="dk1"/>
            </a:solidFill>
            <a:prstDash val="solid"/>
            <a:round/>
            <a:headEnd type="none" w="sm" len="sm"/>
            <a:tailEnd type="none" w="sm" len="sm"/>
          </a:ln>
        </p:spPr>
      </p:pic>
      <p:pic>
        <p:nvPicPr>
          <p:cNvPr id="805" name="Google Shape;805;p21"/>
          <p:cNvPicPr preferRelativeResize="0"/>
          <p:nvPr/>
        </p:nvPicPr>
        <p:blipFill rotWithShape="1">
          <a:blip r:embed="rId4">
            <a:alphaModFix/>
          </a:blip>
          <a:srcRect l="33361" t="7057" r="39958" b="66822"/>
          <a:stretch/>
        </p:blipFill>
        <p:spPr>
          <a:xfrm>
            <a:off x="4797216" y="591821"/>
            <a:ext cx="1103128" cy="1080000"/>
          </a:xfrm>
          <a:prstGeom prst="flowChartConnector">
            <a:avLst/>
          </a:prstGeom>
          <a:noFill/>
          <a:ln w="9525" cap="flat" cmpd="sng">
            <a:solidFill>
              <a:schemeClr val="dk1"/>
            </a:solidFill>
            <a:prstDash val="solid"/>
            <a:round/>
            <a:headEnd type="none" w="sm" len="sm"/>
            <a:tailEnd type="none" w="sm" len="sm"/>
          </a:ln>
        </p:spPr>
      </p:pic>
      <p:pic>
        <p:nvPicPr>
          <p:cNvPr id="806" name="Google Shape;806;p21"/>
          <p:cNvPicPr preferRelativeResize="0"/>
          <p:nvPr/>
        </p:nvPicPr>
        <p:blipFill rotWithShape="1">
          <a:blip r:embed="rId5">
            <a:alphaModFix/>
          </a:blip>
          <a:srcRect l="17014" t="28539" r="19965" b="31119"/>
          <a:stretch/>
        </p:blipFill>
        <p:spPr>
          <a:xfrm>
            <a:off x="6231236" y="591821"/>
            <a:ext cx="1080000" cy="1080000"/>
          </a:xfrm>
          <a:prstGeom prst="flowChartConnector">
            <a:avLst/>
          </a:prstGeom>
          <a:noFill/>
          <a:ln w="9525" cap="flat" cmpd="sng">
            <a:solidFill>
              <a:schemeClr val="dk1"/>
            </a:solidFill>
            <a:prstDash val="solid"/>
            <a:round/>
            <a:headEnd type="none" w="sm" len="sm"/>
            <a:tailEnd type="none" w="sm" len="sm"/>
          </a:ln>
        </p:spPr>
      </p:pic>
      <p:pic>
        <p:nvPicPr>
          <p:cNvPr id="807" name="Google Shape;807;p21"/>
          <p:cNvPicPr preferRelativeResize="0"/>
          <p:nvPr/>
        </p:nvPicPr>
        <p:blipFill rotWithShape="1">
          <a:blip r:embed="rId6">
            <a:alphaModFix/>
          </a:blip>
          <a:srcRect/>
          <a:stretch/>
        </p:blipFill>
        <p:spPr>
          <a:xfrm rot="858378">
            <a:off x="8971504" y="591527"/>
            <a:ext cx="1080000" cy="1080000"/>
          </a:xfrm>
          <a:prstGeom prst="flowChartConnector">
            <a:avLst/>
          </a:prstGeom>
          <a:noFill/>
          <a:ln w="9525" cap="flat" cmpd="sng">
            <a:solidFill>
              <a:schemeClr val="dk1"/>
            </a:solidFill>
            <a:prstDash val="solid"/>
            <a:round/>
            <a:headEnd type="none" w="sm" len="sm"/>
            <a:tailEnd type="none" w="sm" len="sm"/>
          </a:ln>
        </p:spPr>
      </p:pic>
      <p:pic>
        <p:nvPicPr>
          <p:cNvPr id="808" name="Google Shape;808;p21"/>
          <p:cNvPicPr preferRelativeResize="0"/>
          <p:nvPr/>
        </p:nvPicPr>
        <p:blipFill rotWithShape="1">
          <a:blip r:embed="rId7">
            <a:alphaModFix/>
          </a:blip>
          <a:srcRect l="12382" t="4415" r="8906" b="36747"/>
          <a:stretch/>
        </p:blipFill>
        <p:spPr>
          <a:xfrm>
            <a:off x="1984818" y="591821"/>
            <a:ext cx="1080000" cy="1080000"/>
          </a:xfrm>
          <a:prstGeom prst="flowChartConnector">
            <a:avLst/>
          </a:prstGeom>
          <a:noFill/>
          <a:ln w="9525" cap="flat" cmpd="sng">
            <a:solidFill>
              <a:schemeClr val="dk1"/>
            </a:solidFill>
            <a:prstDash val="solid"/>
            <a:round/>
            <a:headEnd type="none" w="sm" len="sm"/>
            <a:tailEnd type="none" w="sm" len="sm"/>
          </a:ln>
        </p:spPr>
      </p:pic>
      <p:sp>
        <p:nvSpPr>
          <p:cNvPr id="809" name="Google Shape;809;p21"/>
          <p:cNvSpPr txBox="1"/>
          <p:nvPr/>
        </p:nvSpPr>
        <p:spPr>
          <a:xfrm>
            <a:off x="10763334" y="5601814"/>
            <a:ext cx="12105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主要負責人</a:t>
            </a:r>
            <a:endParaRPr/>
          </a:p>
        </p:txBody>
      </p:sp>
      <p:sp>
        <p:nvSpPr>
          <p:cNvPr id="810" name="Google Shape;810;p21"/>
          <p:cNvSpPr txBox="1"/>
          <p:nvPr/>
        </p:nvSpPr>
        <p:spPr>
          <a:xfrm>
            <a:off x="10763334" y="6071419"/>
            <a:ext cx="100540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實作協助</a:t>
            </a:r>
            <a:endParaRPr/>
          </a:p>
        </p:txBody>
      </p:sp>
      <p:pic>
        <p:nvPicPr>
          <p:cNvPr id="811" name="Google Shape;811;p21"/>
          <p:cNvPicPr preferRelativeResize="0"/>
          <p:nvPr/>
        </p:nvPicPr>
        <p:blipFill rotWithShape="1">
          <a:blip r:embed="rId8">
            <a:alphaModFix/>
          </a:blip>
          <a:srcRect l="660" t="374" r="-660" b="24664"/>
          <a:stretch/>
        </p:blipFill>
        <p:spPr>
          <a:xfrm>
            <a:off x="7629110" y="591821"/>
            <a:ext cx="1080000" cy="1080000"/>
          </a:xfrm>
          <a:prstGeom prst="flowChartConnector">
            <a:avLst/>
          </a:prstGeom>
          <a:noFill/>
          <a:ln w="9525" cap="flat" cmpd="sng">
            <a:solidFill>
              <a:schemeClr val="dk1"/>
            </a:solidFill>
            <a:prstDash val="solid"/>
            <a:round/>
            <a:headEnd type="none" w="sm" len="sm"/>
            <a:tailEnd type="none" w="sm" len="sm"/>
          </a:ln>
        </p:spPr>
      </p:pic>
      <p:sp>
        <p:nvSpPr>
          <p:cNvPr id="812" name="Google Shape;812;p21"/>
          <p:cNvSpPr txBox="1"/>
          <p:nvPr/>
        </p:nvSpPr>
        <p:spPr>
          <a:xfrm>
            <a:off x="471317" y="324642"/>
            <a:ext cx="17189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團隊分工</a:t>
            </a:r>
            <a:endParaRPr/>
          </a:p>
        </p:txBody>
      </p:sp>
      <p:pic>
        <p:nvPicPr>
          <p:cNvPr id="813" name="Google Shape;813;p21"/>
          <p:cNvPicPr preferRelativeResize="0"/>
          <p:nvPr/>
        </p:nvPicPr>
        <p:blipFill rotWithShape="1">
          <a:blip r:embed="rId9">
            <a:alphaModFix/>
          </a:blip>
          <a:srcRect/>
          <a:stretch/>
        </p:blipFill>
        <p:spPr>
          <a:xfrm>
            <a:off x="10341603" y="5597127"/>
            <a:ext cx="384120" cy="384120"/>
          </a:xfrm>
          <a:prstGeom prst="rect">
            <a:avLst/>
          </a:prstGeom>
          <a:noFill/>
          <a:ln>
            <a:noFill/>
          </a:ln>
        </p:spPr>
      </p:pic>
      <p:grpSp>
        <p:nvGrpSpPr>
          <p:cNvPr id="814" name="Google Shape;814;p21"/>
          <p:cNvGrpSpPr/>
          <p:nvPr/>
        </p:nvGrpSpPr>
        <p:grpSpPr>
          <a:xfrm>
            <a:off x="10350685" y="6059094"/>
            <a:ext cx="384119" cy="338319"/>
            <a:chOff x="10350685" y="6173394"/>
            <a:chExt cx="384119" cy="338319"/>
          </a:xfrm>
        </p:grpSpPr>
        <p:sp>
          <p:nvSpPr>
            <p:cNvPr id="815" name="Google Shape;815;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16" name="Google Shape;816;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17" name="Google Shape;817;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18" name="Google Shape;818;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19" name="Google Shape;819;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20" name="Google Shape;820;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21" name="Google Shape;821;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22" name="Google Shape;822;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23" name="Google Shape;823;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824" name="Google Shape;824;p21"/>
          <p:cNvPicPr preferRelativeResize="0"/>
          <p:nvPr/>
        </p:nvPicPr>
        <p:blipFill rotWithShape="1">
          <a:blip r:embed="rId9">
            <a:alphaModFix/>
          </a:blip>
          <a:srcRect/>
          <a:stretch/>
        </p:blipFill>
        <p:spPr>
          <a:xfrm>
            <a:off x="2299078" y="2101345"/>
            <a:ext cx="384120" cy="384120"/>
          </a:xfrm>
          <a:prstGeom prst="rect">
            <a:avLst/>
          </a:prstGeom>
          <a:noFill/>
          <a:ln>
            <a:noFill/>
          </a:ln>
        </p:spPr>
      </p:pic>
      <p:pic>
        <p:nvPicPr>
          <p:cNvPr id="825" name="Google Shape;825;p21"/>
          <p:cNvPicPr preferRelativeResize="0"/>
          <p:nvPr/>
        </p:nvPicPr>
        <p:blipFill rotWithShape="1">
          <a:blip r:embed="rId9">
            <a:alphaModFix/>
          </a:blip>
          <a:srcRect/>
          <a:stretch/>
        </p:blipFill>
        <p:spPr>
          <a:xfrm>
            <a:off x="3728325" y="2101345"/>
            <a:ext cx="384120" cy="384120"/>
          </a:xfrm>
          <a:prstGeom prst="rect">
            <a:avLst/>
          </a:prstGeom>
          <a:noFill/>
          <a:ln>
            <a:noFill/>
          </a:ln>
        </p:spPr>
      </p:pic>
      <p:pic>
        <p:nvPicPr>
          <p:cNvPr id="826" name="Google Shape;826;p21"/>
          <p:cNvPicPr preferRelativeResize="0"/>
          <p:nvPr/>
        </p:nvPicPr>
        <p:blipFill rotWithShape="1">
          <a:blip r:embed="rId9">
            <a:alphaModFix/>
          </a:blip>
          <a:srcRect/>
          <a:stretch/>
        </p:blipFill>
        <p:spPr>
          <a:xfrm>
            <a:off x="5167853" y="2101345"/>
            <a:ext cx="384120" cy="384120"/>
          </a:xfrm>
          <a:prstGeom prst="rect">
            <a:avLst/>
          </a:prstGeom>
          <a:noFill/>
          <a:ln>
            <a:noFill/>
          </a:ln>
        </p:spPr>
      </p:pic>
      <p:pic>
        <p:nvPicPr>
          <p:cNvPr id="827" name="Google Shape;827;p21"/>
          <p:cNvPicPr preferRelativeResize="0"/>
          <p:nvPr/>
        </p:nvPicPr>
        <p:blipFill rotWithShape="1">
          <a:blip r:embed="rId9">
            <a:alphaModFix/>
          </a:blip>
          <a:srcRect/>
          <a:stretch/>
        </p:blipFill>
        <p:spPr>
          <a:xfrm>
            <a:off x="6536541" y="2101345"/>
            <a:ext cx="384120" cy="384120"/>
          </a:xfrm>
          <a:prstGeom prst="rect">
            <a:avLst/>
          </a:prstGeom>
          <a:noFill/>
          <a:ln>
            <a:noFill/>
          </a:ln>
        </p:spPr>
      </p:pic>
      <p:pic>
        <p:nvPicPr>
          <p:cNvPr id="828" name="Google Shape;828;p21"/>
          <p:cNvPicPr preferRelativeResize="0"/>
          <p:nvPr/>
        </p:nvPicPr>
        <p:blipFill rotWithShape="1">
          <a:blip r:embed="rId9">
            <a:alphaModFix/>
          </a:blip>
          <a:srcRect/>
          <a:stretch/>
        </p:blipFill>
        <p:spPr>
          <a:xfrm>
            <a:off x="7955982" y="2101345"/>
            <a:ext cx="384120" cy="384120"/>
          </a:xfrm>
          <a:prstGeom prst="rect">
            <a:avLst/>
          </a:prstGeom>
          <a:noFill/>
          <a:ln>
            <a:noFill/>
          </a:ln>
        </p:spPr>
      </p:pic>
      <p:pic>
        <p:nvPicPr>
          <p:cNvPr id="829" name="Google Shape;829;p21"/>
          <p:cNvPicPr preferRelativeResize="0"/>
          <p:nvPr/>
        </p:nvPicPr>
        <p:blipFill rotWithShape="1">
          <a:blip r:embed="rId9">
            <a:alphaModFix/>
          </a:blip>
          <a:srcRect/>
          <a:stretch/>
        </p:blipFill>
        <p:spPr>
          <a:xfrm>
            <a:off x="9346123" y="2101345"/>
            <a:ext cx="384120" cy="384120"/>
          </a:xfrm>
          <a:prstGeom prst="rect">
            <a:avLst/>
          </a:prstGeom>
          <a:noFill/>
          <a:ln>
            <a:noFill/>
          </a:ln>
        </p:spPr>
      </p:pic>
      <p:grpSp>
        <p:nvGrpSpPr>
          <p:cNvPr id="830" name="Google Shape;830;p21"/>
          <p:cNvGrpSpPr/>
          <p:nvPr/>
        </p:nvGrpSpPr>
        <p:grpSpPr>
          <a:xfrm>
            <a:off x="3709738" y="2487900"/>
            <a:ext cx="384119" cy="338319"/>
            <a:chOff x="10350685" y="6173394"/>
            <a:chExt cx="384119" cy="338319"/>
          </a:xfrm>
        </p:grpSpPr>
        <p:sp>
          <p:nvSpPr>
            <p:cNvPr id="831" name="Google Shape;831;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2" name="Google Shape;832;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3" name="Google Shape;833;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4" name="Google Shape;834;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5" name="Google Shape;835;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6" name="Google Shape;836;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7" name="Google Shape;837;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8" name="Google Shape;838;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39" name="Google Shape;839;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nvGrpSpPr>
          <p:cNvPr id="840" name="Google Shape;840;p21"/>
          <p:cNvGrpSpPr/>
          <p:nvPr/>
        </p:nvGrpSpPr>
        <p:grpSpPr>
          <a:xfrm>
            <a:off x="6506232" y="2477593"/>
            <a:ext cx="384119" cy="338319"/>
            <a:chOff x="10350685" y="6173394"/>
            <a:chExt cx="384119" cy="338319"/>
          </a:xfrm>
        </p:grpSpPr>
        <p:sp>
          <p:nvSpPr>
            <p:cNvPr id="841" name="Google Shape;841;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2" name="Google Shape;842;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3" name="Google Shape;843;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4" name="Google Shape;844;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5" name="Google Shape;845;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6" name="Google Shape;846;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7" name="Google Shape;847;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8" name="Google Shape;848;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49" name="Google Shape;849;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850" name="Google Shape;850;p21"/>
          <p:cNvPicPr preferRelativeResize="0"/>
          <p:nvPr/>
        </p:nvPicPr>
        <p:blipFill rotWithShape="1">
          <a:blip r:embed="rId9">
            <a:alphaModFix/>
          </a:blip>
          <a:srcRect/>
          <a:stretch/>
        </p:blipFill>
        <p:spPr>
          <a:xfrm>
            <a:off x="7955982" y="2457929"/>
            <a:ext cx="384120" cy="384120"/>
          </a:xfrm>
          <a:prstGeom prst="rect">
            <a:avLst/>
          </a:prstGeom>
          <a:noFill/>
          <a:ln>
            <a:noFill/>
          </a:ln>
        </p:spPr>
      </p:pic>
      <p:pic>
        <p:nvPicPr>
          <p:cNvPr id="851" name="Google Shape;851;p21"/>
          <p:cNvPicPr preferRelativeResize="0"/>
          <p:nvPr/>
        </p:nvPicPr>
        <p:blipFill rotWithShape="1">
          <a:blip r:embed="rId9">
            <a:alphaModFix/>
          </a:blip>
          <a:srcRect/>
          <a:stretch/>
        </p:blipFill>
        <p:spPr>
          <a:xfrm>
            <a:off x="9346123" y="2457929"/>
            <a:ext cx="384120" cy="384120"/>
          </a:xfrm>
          <a:prstGeom prst="rect">
            <a:avLst/>
          </a:prstGeom>
          <a:noFill/>
          <a:ln>
            <a:noFill/>
          </a:ln>
        </p:spPr>
      </p:pic>
      <p:pic>
        <p:nvPicPr>
          <p:cNvPr id="852" name="Google Shape;852;p21"/>
          <p:cNvPicPr preferRelativeResize="0"/>
          <p:nvPr/>
        </p:nvPicPr>
        <p:blipFill rotWithShape="1">
          <a:blip r:embed="rId9">
            <a:alphaModFix/>
          </a:blip>
          <a:srcRect/>
          <a:stretch/>
        </p:blipFill>
        <p:spPr>
          <a:xfrm>
            <a:off x="9346123" y="2838919"/>
            <a:ext cx="384120" cy="384120"/>
          </a:xfrm>
          <a:prstGeom prst="rect">
            <a:avLst/>
          </a:prstGeom>
          <a:noFill/>
          <a:ln>
            <a:noFill/>
          </a:ln>
        </p:spPr>
      </p:pic>
      <p:pic>
        <p:nvPicPr>
          <p:cNvPr id="853" name="Google Shape;853;p21"/>
          <p:cNvPicPr preferRelativeResize="0"/>
          <p:nvPr/>
        </p:nvPicPr>
        <p:blipFill rotWithShape="1">
          <a:blip r:embed="rId9">
            <a:alphaModFix/>
          </a:blip>
          <a:srcRect/>
          <a:stretch/>
        </p:blipFill>
        <p:spPr>
          <a:xfrm>
            <a:off x="9346123" y="3195503"/>
            <a:ext cx="384120" cy="384120"/>
          </a:xfrm>
          <a:prstGeom prst="rect">
            <a:avLst/>
          </a:prstGeom>
          <a:noFill/>
          <a:ln>
            <a:noFill/>
          </a:ln>
        </p:spPr>
      </p:pic>
      <p:pic>
        <p:nvPicPr>
          <p:cNvPr id="854" name="Google Shape;854;p21"/>
          <p:cNvPicPr preferRelativeResize="0"/>
          <p:nvPr/>
        </p:nvPicPr>
        <p:blipFill rotWithShape="1">
          <a:blip r:embed="rId9">
            <a:alphaModFix/>
          </a:blip>
          <a:srcRect/>
          <a:stretch/>
        </p:blipFill>
        <p:spPr>
          <a:xfrm>
            <a:off x="5167853" y="3566923"/>
            <a:ext cx="384120" cy="384120"/>
          </a:xfrm>
          <a:prstGeom prst="rect">
            <a:avLst/>
          </a:prstGeom>
          <a:noFill/>
          <a:ln>
            <a:noFill/>
          </a:ln>
        </p:spPr>
      </p:pic>
      <p:pic>
        <p:nvPicPr>
          <p:cNvPr id="855" name="Google Shape;855;p21"/>
          <p:cNvPicPr preferRelativeResize="0"/>
          <p:nvPr/>
        </p:nvPicPr>
        <p:blipFill rotWithShape="1">
          <a:blip r:embed="rId9">
            <a:alphaModFix/>
          </a:blip>
          <a:srcRect/>
          <a:stretch/>
        </p:blipFill>
        <p:spPr>
          <a:xfrm>
            <a:off x="7955982" y="3928751"/>
            <a:ext cx="384120" cy="384120"/>
          </a:xfrm>
          <a:prstGeom prst="rect">
            <a:avLst/>
          </a:prstGeom>
          <a:noFill/>
          <a:ln>
            <a:noFill/>
          </a:ln>
        </p:spPr>
      </p:pic>
      <p:pic>
        <p:nvPicPr>
          <p:cNvPr id="856" name="Google Shape;856;p21"/>
          <p:cNvPicPr preferRelativeResize="0"/>
          <p:nvPr/>
        </p:nvPicPr>
        <p:blipFill rotWithShape="1">
          <a:blip r:embed="rId9">
            <a:alphaModFix/>
          </a:blip>
          <a:srcRect/>
          <a:stretch/>
        </p:blipFill>
        <p:spPr>
          <a:xfrm>
            <a:off x="2299078" y="4276639"/>
            <a:ext cx="384120" cy="384120"/>
          </a:xfrm>
          <a:prstGeom prst="rect">
            <a:avLst/>
          </a:prstGeom>
          <a:noFill/>
          <a:ln>
            <a:noFill/>
          </a:ln>
        </p:spPr>
      </p:pic>
      <p:grpSp>
        <p:nvGrpSpPr>
          <p:cNvPr id="857" name="Google Shape;857;p21"/>
          <p:cNvGrpSpPr/>
          <p:nvPr/>
        </p:nvGrpSpPr>
        <p:grpSpPr>
          <a:xfrm>
            <a:off x="9361067" y="4319053"/>
            <a:ext cx="384119" cy="338319"/>
            <a:chOff x="10350685" y="6173394"/>
            <a:chExt cx="384119" cy="338319"/>
          </a:xfrm>
        </p:grpSpPr>
        <p:sp>
          <p:nvSpPr>
            <p:cNvPr id="858" name="Google Shape;858;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59" name="Google Shape;859;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0" name="Google Shape;860;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1" name="Google Shape;861;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2" name="Google Shape;862;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3" name="Google Shape;863;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4" name="Google Shape;864;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5" name="Google Shape;865;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6" name="Google Shape;866;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nvGrpSpPr>
          <p:cNvPr id="867" name="Google Shape;867;p21"/>
          <p:cNvGrpSpPr/>
          <p:nvPr/>
        </p:nvGrpSpPr>
        <p:grpSpPr>
          <a:xfrm>
            <a:off x="9361067" y="4688276"/>
            <a:ext cx="384119" cy="338319"/>
            <a:chOff x="10350685" y="6173394"/>
            <a:chExt cx="384119" cy="338319"/>
          </a:xfrm>
        </p:grpSpPr>
        <p:sp>
          <p:nvSpPr>
            <p:cNvPr id="868" name="Google Shape;868;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69" name="Google Shape;869;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0" name="Google Shape;870;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1" name="Google Shape;871;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2" name="Google Shape;872;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3" name="Google Shape;873;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4" name="Google Shape;874;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5" name="Google Shape;875;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76" name="Google Shape;876;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877" name="Google Shape;877;p21"/>
          <p:cNvPicPr preferRelativeResize="0"/>
          <p:nvPr/>
        </p:nvPicPr>
        <p:blipFill rotWithShape="1">
          <a:blip r:embed="rId9">
            <a:alphaModFix/>
          </a:blip>
          <a:srcRect/>
          <a:stretch/>
        </p:blipFill>
        <p:spPr>
          <a:xfrm>
            <a:off x="2299078" y="4644736"/>
            <a:ext cx="384120" cy="384120"/>
          </a:xfrm>
          <a:prstGeom prst="rect">
            <a:avLst/>
          </a:prstGeom>
          <a:noFill/>
          <a:ln>
            <a:noFill/>
          </a:ln>
        </p:spPr>
      </p:pic>
      <p:grpSp>
        <p:nvGrpSpPr>
          <p:cNvPr id="878" name="Google Shape;878;p21"/>
          <p:cNvGrpSpPr/>
          <p:nvPr/>
        </p:nvGrpSpPr>
        <p:grpSpPr>
          <a:xfrm>
            <a:off x="2297805" y="5044660"/>
            <a:ext cx="384119" cy="338319"/>
            <a:chOff x="10350685" y="6173394"/>
            <a:chExt cx="384119" cy="338319"/>
          </a:xfrm>
        </p:grpSpPr>
        <p:sp>
          <p:nvSpPr>
            <p:cNvPr id="879" name="Google Shape;879;p21"/>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0" name="Google Shape;880;p21"/>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1" name="Google Shape;881;p21"/>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2" name="Google Shape;882;p21"/>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3" name="Google Shape;883;p21"/>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4" name="Google Shape;884;p21"/>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5" name="Google Shape;885;p21"/>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6" name="Google Shape;886;p21"/>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887" name="Google Shape;887;p21"/>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888" name="Google Shape;888;p21"/>
          <p:cNvPicPr preferRelativeResize="0"/>
          <p:nvPr/>
        </p:nvPicPr>
        <p:blipFill rotWithShape="1">
          <a:blip r:embed="rId9">
            <a:alphaModFix/>
          </a:blip>
          <a:srcRect/>
          <a:stretch/>
        </p:blipFill>
        <p:spPr>
          <a:xfrm>
            <a:off x="2299078" y="6127593"/>
            <a:ext cx="384120" cy="384120"/>
          </a:xfrm>
          <a:prstGeom prst="rect">
            <a:avLst/>
          </a:prstGeom>
          <a:noFill/>
          <a:ln>
            <a:noFill/>
          </a:ln>
        </p:spPr>
      </p:pic>
      <p:pic>
        <p:nvPicPr>
          <p:cNvPr id="889" name="Google Shape;889;p21"/>
          <p:cNvPicPr preferRelativeResize="0"/>
          <p:nvPr/>
        </p:nvPicPr>
        <p:blipFill rotWithShape="1">
          <a:blip r:embed="rId9">
            <a:alphaModFix/>
          </a:blip>
          <a:srcRect/>
          <a:stretch/>
        </p:blipFill>
        <p:spPr>
          <a:xfrm>
            <a:off x="3728325" y="5007123"/>
            <a:ext cx="384120" cy="384120"/>
          </a:xfrm>
          <a:prstGeom prst="rect">
            <a:avLst/>
          </a:prstGeom>
          <a:noFill/>
          <a:ln>
            <a:noFill/>
          </a:ln>
        </p:spPr>
      </p:pic>
      <p:pic>
        <p:nvPicPr>
          <p:cNvPr id="890" name="Google Shape;890;p21"/>
          <p:cNvPicPr preferRelativeResize="0"/>
          <p:nvPr/>
        </p:nvPicPr>
        <p:blipFill rotWithShape="1">
          <a:blip r:embed="rId9">
            <a:alphaModFix/>
          </a:blip>
          <a:srcRect/>
          <a:stretch/>
        </p:blipFill>
        <p:spPr>
          <a:xfrm>
            <a:off x="3728325" y="5391243"/>
            <a:ext cx="384120" cy="384120"/>
          </a:xfrm>
          <a:prstGeom prst="rect">
            <a:avLst/>
          </a:prstGeom>
          <a:noFill/>
          <a:ln>
            <a:noFill/>
          </a:ln>
        </p:spPr>
      </p:pic>
      <p:pic>
        <p:nvPicPr>
          <p:cNvPr id="891" name="Google Shape;891;p21"/>
          <p:cNvPicPr preferRelativeResize="0"/>
          <p:nvPr/>
        </p:nvPicPr>
        <p:blipFill rotWithShape="1">
          <a:blip r:embed="rId9">
            <a:alphaModFix/>
          </a:blip>
          <a:srcRect/>
          <a:stretch/>
        </p:blipFill>
        <p:spPr>
          <a:xfrm>
            <a:off x="3728325" y="6127593"/>
            <a:ext cx="384120" cy="384120"/>
          </a:xfrm>
          <a:prstGeom prst="rect">
            <a:avLst/>
          </a:prstGeom>
          <a:noFill/>
          <a:ln>
            <a:noFill/>
          </a:ln>
        </p:spPr>
      </p:pic>
      <p:pic>
        <p:nvPicPr>
          <p:cNvPr id="892" name="Google Shape;892;p21"/>
          <p:cNvPicPr preferRelativeResize="0"/>
          <p:nvPr/>
        </p:nvPicPr>
        <p:blipFill rotWithShape="1">
          <a:blip r:embed="rId9">
            <a:alphaModFix/>
          </a:blip>
          <a:srcRect/>
          <a:stretch/>
        </p:blipFill>
        <p:spPr>
          <a:xfrm>
            <a:off x="5167853" y="6127593"/>
            <a:ext cx="384120" cy="384120"/>
          </a:xfrm>
          <a:prstGeom prst="rect">
            <a:avLst/>
          </a:prstGeom>
          <a:noFill/>
          <a:ln>
            <a:noFill/>
          </a:ln>
        </p:spPr>
      </p:pic>
      <p:pic>
        <p:nvPicPr>
          <p:cNvPr id="893" name="Google Shape;893;p21"/>
          <p:cNvPicPr preferRelativeResize="0"/>
          <p:nvPr/>
        </p:nvPicPr>
        <p:blipFill rotWithShape="1">
          <a:blip r:embed="rId9">
            <a:alphaModFix/>
          </a:blip>
          <a:srcRect/>
          <a:stretch/>
        </p:blipFill>
        <p:spPr>
          <a:xfrm>
            <a:off x="6536541" y="5007123"/>
            <a:ext cx="384120" cy="384120"/>
          </a:xfrm>
          <a:prstGeom prst="rect">
            <a:avLst/>
          </a:prstGeom>
          <a:noFill/>
          <a:ln>
            <a:noFill/>
          </a:ln>
        </p:spPr>
      </p:pic>
      <p:pic>
        <p:nvPicPr>
          <p:cNvPr id="894" name="Google Shape;894;p21"/>
          <p:cNvPicPr preferRelativeResize="0"/>
          <p:nvPr/>
        </p:nvPicPr>
        <p:blipFill rotWithShape="1">
          <a:blip r:embed="rId9">
            <a:alphaModFix/>
          </a:blip>
          <a:srcRect/>
          <a:stretch/>
        </p:blipFill>
        <p:spPr>
          <a:xfrm>
            <a:off x="6536541" y="5391243"/>
            <a:ext cx="384120" cy="384120"/>
          </a:xfrm>
          <a:prstGeom prst="rect">
            <a:avLst/>
          </a:prstGeom>
          <a:noFill/>
          <a:ln>
            <a:noFill/>
          </a:ln>
        </p:spPr>
      </p:pic>
      <p:pic>
        <p:nvPicPr>
          <p:cNvPr id="895" name="Google Shape;895;p21"/>
          <p:cNvPicPr preferRelativeResize="0"/>
          <p:nvPr/>
        </p:nvPicPr>
        <p:blipFill rotWithShape="1">
          <a:blip r:embed="rId9">
            <a:alphaModFix/>
          </a:blip>
          <a:srcRect/>
          <a:stretch/>
        </p:blipFill>
        <p:spPr>
          <a:xfrm>
            <a:off x="6536541" y="6127593"/>
            <a:ext cx="384120" cy="384120"/>
          </a:xfrm>
          <a:prstGeom prst="rect">
            <a:avLst/>
          </a:prstGeom>
          <a:noFill/>
          <a:ln>
            <a:noFill/>
          </a:ln>
        </p:spPr>
      </p:pic>
      <p:pic>
        <p:nvPicPr>
          <p:cNvPr id="896" name="Google Shape;896;p21"/>
          <p:cNvPicPr preferRelativeResize="0"/>
          <p:nvPr/>
        </p:nvPicPr>
        <p:blipFill rotWithShape="1">
          <a:blip r:embed="rId9">
            <a:alphaModFix/>
          </a:blip>
          <a:srcRect/>
          <a:stretch/>
        </p:blipFill>
        <p:spPr>
          <a:xfrm>
            <a:off x="7955982" y="6127593"/>
            <a:ext cx="384120" cy="384120"/>
          </a:xfrm>
          <a:prstGeom prst="rect">
            <a:avLst/>
          </a:prstGeom>
          <a:noFill/>
          <a:ln>
            <a:noFill/>
          </a:ln>
        </p:spPr>
      </p:pic>
      <p:pic>
        <p:nvPicPr>
          <p:cNvPr id="897" name="Google Shape;897;p21"/>
          <p:cNvPicPr preferRelativeResize="0"/>
          <p:nvPr/>
        </p:nvPicPr>
        <p:blipFill rotWithShape="1">
          <a:blip r:embed="rId9">
            <a:alphaModFix/>
          </a:blip>
          <a:srcRect/>
          <a:stretch/>
        </p:blipFill>
        <p:spPr>
          <a:xfrm>
            <a:off x="9346123" y="6127593"/>
            <a:ext cx="384120" cy="384120"/>
          </a:xfrm>
          <a:prstGeom prst="rect">
            <a:avLst/>
          </a:prstGeom>
          <a:noFill/>
          <a:ln>
            <a:noFill/>
          </a:ln>
        </p:spPr>
      </p:pic>
      <p:pic>
        <p:nvPicPr>
          <p:cNvPr id="898" name="Google Shape;898;p21"/>
          <p:cNvPicPr preferRelativeResize="0"/>
          <p:nvPr/>
        </p:nvPicPr>
        <p:blipFill rotWithShape="1">
          <a:blip r:embed="rId9">
            <a:alphaModFix/>
          </a:blip>
          <a:srcRect/>
          <a:stretch/>
        </p:blipFill>
        <p:spPr>
          <a:xfrm>
            <a:off x="7955982" y="5721010"/>
            <a:ext cx="384120" cy="384120"/>
          </a:xfrm>
          <a:prstGeom prst="rect">
            <a:avLst/>
          </a:prstGeom>
          <a:noFill/>
          <a:ln>
            <a:noFill/>
          </a:ln>
        </p:spPr>
      </p:pic>
      <p:pic>
        <p:nvPicPr>
          <p:cNvPr id="899" name="Google Shape;899;p21"/>
          <p:cNvPicPr preferRelativeResize="0"/>
          <p:nvPr/>
        </p:nvPicPr>
        <p:blipFill rotWithShape="1">
          <a:blip r:embed="rId9">
            <a:alphaModFix/>
          </a:blip>
          <a:srcRect/>
          <a:stretch/>
        </p:blipFill>
        <p:spPr>
          <a:xfrm>
            <a:off x="9346123" y="5721010"/>
            <a:ext cx="384120" cy="384120"/>
          </a:xfrm>
          <a:prstGeom prst="rect">
            <a:avLst/>
          </a:prstGeom>
          <a:noFill/>
          <a:ln>
            <a:noFill/>
          </a:ln>
        </p:spPr>
      </p:pic>
      <p:pic>
        <p:nvPicPr>
          <p:cNvPr id="900" name="Google Shape;900;p21"/>
          <p:cNvPicPr preferRelativeResize="0"/>
          <p:nvPr/>
        </p:nvPicPr>
        <p:blipFill rotWithShape="1">
          <a:blip r:embed="rId10">
            <a:alphaModFix/>
          </a:blip>
          <a:srcRect/>
          <a:stretch/>
        </p:blipFill>
        <p:spPr>
          <a:xfrm>
            <a:off x="10356658" y="5139651"/>
            <a:ext cx="409765" cy="409765"/>
          </a:xfrm>
          <a:prstGeom prst="rect">
            <a:avLst/>
          </a:prstGeom>
          <a:noFill/>
          <a:ln>
            <a:noFill/>
          </a:ln>
        </p:spPr>
      </p:pic>
      <p:sp>
        <p:nvSpPr>
          <p:cNvPr id="901" name="Google Shape;901;p21"/>
          <p:cNvSpPr txBox="1"/>
          <p:nvPr/>
        </p:nvSpPr>
        <p:spPr>
          <a:xfrm>
            <a:off x="10763334" y="517998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組長</a:t>
            </a:r>
            <a:endParaRPr/>
          </a:p>
        </p:txBody>
      </p:sp>
      <p:pic>
        <p:nvPicPr>
          <p:cNvPr id="902" name="Google Shape;902;p21"/>
          <p:cNvPicPr preferRelativeResize="0"/>
          <p:nvPr/>
        </p:nvPicPr>
        <p:blipFill rotWithShape="1">
          <a:blip r:embed="rId10">
            <a:alphaModFix/>
          </a:blip>
          <a:srcRect/>
          <a:stretch/>
        </p:blipFill>
        <p:spPr>
          <a:xfrm>
            <a:off x="1889446" y="1771782"/>
            <a:ext cx="284400" cy="284400"/>
          </a:xfrm>
          <a:prstGeom prst="rect">
            <a:avLst/>
          </a:prstGeom>
          <a:noFill/>
          <a:ln>
            <a:noFill/>
          </a:ln>
        </p:spPr>
      </p:pic>
      <p:sp>
        <p:nvSpPr>
          <p:cNvPr id="903" name="Google Shape;903;p2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21</a:t>
            </a:fld>
            <a:endParaRPr/>
          </a:p>
        </p:txBody>
      </p:sp>
      <p:pic>
        <p:nvPicPr>
          <p:cNvPr id="904" name="Google Shape;904;p21" descr="燈泡"/>
          <p:cNvPicPr preferRelativeResize="0"/>
          <p:nvPr/>
        </p:nvPicPr>
        <p:blipFill rotWithShape="1">
          <a:blip r:embed="rId11">
            <a:alphaModFix/>
          </a:blip>
          <a:srcRect/>
          <a:stretch/>
        </p:blipFill>
        <p:spPr>
          <a:xfrm>
            <a:off x="10208887" y="4493966"/>
            <a:ext cx="692877" cy="692877"/>
          </a:xfrm>
          <a:prstGeom prst="rect">
            <a:avLst/>
          </a:prstGeom>
          <a:noFill/>
          <a:ln>
            <a:noFill/>
          </a:ln>
        </p:spPr>
      </p:pic>
      <p:sp>
        <p:nvSpPr>
          <p:cNvPr id="905" name="Google Shape;905;p21"/>
          <p:cNvSpPr txBox="1"/>
          <p:nvPr/>
        </p:nvSpPr>
        <p:spPr>
          <a:xfrm>
            <a:off x="10763334" y="4759168"/>
            <a:ext cx="8002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提案人</a:t>
            </a:r>
            <a:endParaRPr/>
          </a:p>
        </p:txBody>
      </p:sp>
      <p:pic>
        <p:nvPicPr>
          <p:cNvPr id="906" name="Google Shape;906;p21" descr="燈泡"/>
          <p:cNvPicPr preferRelativeResize="0"/>
          <p:nvPr/>
        </p:nvPicPr>
        <p:blipFill rotWithShape="1">
          <a:blip r:embed="rId11">
            <a:alphaModFix/>
          </a:blip>
          <a:srcRect/>
          <a:stretch/>
        </p:blipFill>
        <p:spPr>
          <a:xfrm>
            <a:off x="3252205" y="1621212"/>
            <a:ext cx="491331" cy="4913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2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22</a:t>
            </a:fld>
            <a:r>
              <a:rPr lang="zh-TW"/>
              <a:t> / 81</a:t>
            </a:r>
            <a:endParaRPr/>
          </a:p>
        </p:txBody>
      </p:sp>
      <p:sp>
        <p:nvSpPr>
          <p:cNvPr id="913" name="Google Shape;913;p22"/>
          <p:cNvSpPr txBox="1">
            <a:spLocks noGrp="1"/>
          </p:cNvSpPr>
          <p:nvPr>
            <p:ph type="body" idx="4294967295"/>
          </p:nvPr>
        </p:nvSpPr>
        <p:spPr>
          <a:xfrm>
            <a:off x="495300" y="9747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Kaggle家庭零售購物資料</a:t>
            </a:r>
            <a:br>
              <a:rPr lang="zh-TW" sz="2000" b="1">
                <a:solidFill>
                  <a:srgbClr val="333F50"/>
                </a:solidFill>
                <a:latin typeface="Helvetica Neue"/>
                <a:ea typeface="Helvetica Neue"/>
                <a:cs typeface="Helvetica Neue"/>
                <a:sym typeface="Helvetica Neue"/>
              </a:rPr>
            </a:br>
            <a:r>
              <a:rPr lang="zh-TW" sz="1600" b="1" u="sng">
                <a:solidFill>
                  <a:srgbClr val="FFC000"/>
                </a:solidFill>
                <a:hlinkClick r:id="rId3">
                  <a:extLst>
                    <a:ext uri="{A12FA001-AC4F-418D-AE19-62706E023703}">
                      <ahyp:hlinkClr xmlns:ahyp="http://schemas.microsoft.com/office/drawing/2018/hyperlinkcolor" val="tx"/>
                    </a:ext>
                  </a:extLst>
                </a:hlinkClick>
              </a:rPr>
              <a:t>https://www.kaggle.com/frtgnn/dunnhumby-the-complete-journey</a:t>
            </a:r>
            <a:r>
              <a:rPr lang="zh-TW" sz="1600" b="1">
                <a:solidFill>
                  <a:srgbClr val="FFC000"/>
                </a:solidFill>
              </a:rPr>
              <a:t> </a:t>
            </a:r>
            <a:endParaRPr sz="1600" b="1">
              <a:solidFill>
                <a:srgbClr val="FFC000"/>
              </a:solidFill>
            </a:endParaRPr>
          </a:p>
          <a:p>
            <a:pPr marL="228600" lvl="0" indent="-228600" algn="l" rtl="0">
              <a:lnSpc>
                <a:spcPct val="100000"/>
              </a:lnSpc>
              <a:spcBef>
                <a:spcPts val="100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YOLO v4 &amp; v5</a:t>
            </a:r>
            <a:br>
              <a:rPr lang="zh-TW" sz="2000" b="1">
                <a:solidFill>
                  <a:srgbClr val="333F50"/>
                </a:solidFill>
                <a:latin typeface="Helvetica Neue"/>
                <a:ea typeface="Helvetica Neue"/>
                <a:cs typeface="Helvetica Neue"/>
                <a:sym typeface="Helvetica Neue"/>
              </a:rPr>
            </a:br>
            <a:r>
              <a:rPr lang="zh-TW" sz="1600" b="1" u="sng">
                <a:solidFill>
                  <a:srgbClr val="FFC000"/>
                </a:solidFill>
                <a:hlinkClick r:id="rId4">
                  <a:extLst>
                    <a:ext uri="{A12FA001-AC4F-418D-AE19-62706E023703}">
                      <ahyp:hlinkClr xmlns:ahyp="http://schemas.microsoft.com/office/drawing/2018/hyperlinkcolor" val="tx"/>
                    </a:ext>
                  </a:extLst>
                </a:hlinkClick>
              </a:rPr>
              <a:t>https://zhuanlan.zhihu.com/p/161083602</a:t>
            </a:r>
            <a:r>
              <a:rPr lang="zh-TW" sz="1600" b="1">
                <a:solidFill>
                  <a:srgbClr val="FFC000"/>
                </a:solidFill>
              </a:rPr>
              <a:t> </a:t>
            </a:r>
            <a:endParaRPr/>
          </a:p>
          <a:p>
            <a:pPr marL="228600" lvl="0" indent="-228600" algn="l" rtl="0">
              <a:lnSpc>
                <a:spcPct val="100000"/>
              </a:lnSpc>
              <a:spcBef>
                <a:spcPts val="100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tensorflow-triplet-loss</a:t>
            </a:r>
            <a:br>
              <a:rPr lang="zh-TW" sz="2000" b="1">
                <a:solidFill>
                  <a:srgbClr val="333F50"/>
                </a:solidFill>
                <a:latin typeface="Helvetica Neue"/>
                <a:ea typeface="Helvetica Neue"/>
                <a:cs typeface="Helvetica Neue"/>
                <a:sym typeface="Helvetica Neue"/>
              </a:rPr>
            </a:br>
            <a:r>
              <a:rPr lang="zh-TW" sz="1600" b="1" u="sng">
                <a:solidFill>
                  <a:srgbClr val="FFC000"/>
                </a:solidFill>
                <a:hlinkClick r:id="rId5">
                  <a:extLst>
                    <a:ext uri="{A12FA001-AC4F-418D-AE19-62706E023703}">
                      <ahyp:hlinkClr xmlns:ahyp="http://schemas.microsoft.com/office/drawing/2018/hyperlinkcolor" val="tx"/>
                    </a:ext>
                  </a:extLst>
                </a:hlinkClick>
              </a:rPr>
              <a:t>https://github.com/omoindrot/tensorflow-triplet-loss</a:t>
            </a:r>
            <a:endParaRPr sz="1600" b="1">
              <a:solidFill>
                <a:srgbClr val="FFC000"/>
              </a:solidFill>
            </a:endParaRPr>
          </a:p>
          <a:p>
            <a:pPr marL="502919" lvl="1" indent="0" algn="l" rtl="0">
              <a:lnSpc>
                <a:spcPct val="100000"/>
              </a:lnSpc>
              <a:spcBef>
                <a:spcPts val="500"/>
              </a:spcBef>
              <a:spcAft>
                <a:spcPts val="0"/>
              </a:spcAft>
              <a:buClr>
                <a:schemeClr val="dk1"/>
              </a:buClr>
              <a:buSzPts val="2400"/>
              <a:buNone/>
            </a:pPr>
            <a:endParaRPr b="1"/>
          </a:p>
          <a:p>
            <a:pPr marL="228600" lvl="0" indent="-50800" algn="l" rtl="0">
              <a:lnSpc>
                <a:spcPct val="100000"/>
              </a:lnSpc>
              <a:spcBef>
                <a:spcPts val="1000"/>
              </a:spcBef>
              <a:spcAft>
                <a:spcPts val="0"/>
              </a:spcAft>
              <a:buClr>
                <a:schemeClr val="dk1"/>
              </a:buClr>
              <a:buSzPts val="2800"/>
              <a:buFont typeface="Noto Sans Symbols"/>
              <a:buNone/>
            </a:pPr>
            <a:endParaRPr b="1"/>
          </a:p>
          <a:p>
            <a:pPr marL="228600" lvl="0" indent="-50800" algn="l" rtl="0">
              <a:lnSpc>
                <a:spcPct val="150000"/>
              </a:lnSpc>
              <a:spcBef>
                <a:spcPts val="1000"/>
              </a:spcBef>
              <a:spcAft>
                <a:spcPts val="0"/>
              </a:spcAft>
              <a:buClr>
                <a:schemeClr val="dk1"/>
              </a:buClr>
              <a:buSzPts val="2800"/>
              <a:buFont typeface="Noto Sans Symbols"/>
              <a:buNone/>
            </a:pPr>
            <a:endParaRPr b="1"/>
          </a:p>
          <a:p>
            <a:pPr marL="228600" lvl="0" indent="-50800" algn="l" rtl="0">
              <a:lnSpc>
                <a:spcPct val="150000"/>
              </a:lnSpc>
              <a:spcBef>
                <a:spcPts val="1000"/>
              </a:spcBef>
              <a:spcAft>
                <a:spcPts val="0"/>
              </a:spcAft>
              <a:buClr>
                <a:schemeClr val="dk1"/>
              </a:buClr>
              <a:buSzPts val="2800"/>
              <a:buNone/>
            </a:pPr>
            <a:endParaRPr b="1"/>
          </a:p>
        </p:txBody>
      </p:sp>
      <p:sp>
        <p:nvSpPr>
          <p:cNvPr id="914" name="Google Shape;914;p22"/>
          <p:cNvSpPr txBox="1"/>
          <p:nvPr/>
        </p:nvSpPr>
        <p:spPr>
          <a:xfrm>
            <a:off x="471317" y="324642"/>
            <a:ext cx="17189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參考文獻</a:t>
            </a:r>
            <a:endParaRPr/>
          </a:p>
        </p:txBody>
      </p:sp>
      <p:grpSp>
        <p:nvGrpSpPr>
          <p:cNvPr id="915" name="Google Shape;915;p22"/>
          <p:cNvGrpSpPr/>
          <p:nvPr/>
        </p:nvGrpSpPr>
        <p:grpSpPr>
          <a:xfrm>
            <a:off x="6315613" y="261142"/>
            <a:ext cx="3847624" cy="586720"/>
            <a:chOff x="6315613" y="261142"/>
            <a:chExt cx="3847624" cy="586720"/>
          </a:xfrm>
        </p:grpSpPr>
        <p:sp>
          <p:nvSpPr>
            <p:cNvPr id="916" name="Google Shape;916;p2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17" name="Google Shape;917;p2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18" name="Google Shape;918;p22"/>
            <p:cNvSpPr/>
            <p:nvPr/>
          </p:nvSpPr>
          <p:spPr>
            <a:xfrm>
              <a:off x="6624042" y="471562"/>
              <a:ext cx="291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19" name="Google Shape;919;p22"/>
            <p:cNvSpPr/>
            <p:nvPr/>
          </p:nvSpPr>
          <p:spPr>
            <a:xfrm>
              <a:off x="9402967"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0" name="Google Shape;920;p2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1" name="Google Shape;921;p22"/>
            <p:cNvSpPr txBox="1"/>
            <p:nvPr/>
          </p:nvSpPr>
          <p:spPr>
            <a:xfrm>
              <a:off x="8944037"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Helvetica Neue"/>
                <a:buNone/>
              </a:pPr>
              <a:endParaRPr sz="1400" b="1">
                <a:solidFill>
                  <a:schemeClr val="lt1"/>
                </a:solidFill>
                <a:latin typeface="Helvetica Neue"/>
                <a:ea typeface="Helvetica Neue"/>
                <a:cs typeface="Helvetica Neue"/>
                <a:sym typeface="Helvetica Neue"/>
              </a:endParaRPr>
            </a:p>
          </p:txBody>
        </p:sp>
        <p:sp>
          <p:nvSpPr>
            <p:cNvPr id="922" name="Google Shape;922;p2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3" name="Google Shape;923;p2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4" name="Google Shape;924;p2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5" name="Google Shape;925;p2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6" name="Google Shape;926;p2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7" name="Google Shape;927;p22"/>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8" name="Google Shape;928;p22"/>
            <p:cNvSpPr/>
            <p:nvPr/>
          </p:nvSpPr>
          <p:spPr>
            <a:xfrm>
              <a:off x="866307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9" name="Google Shape;929;p22"/>
            <p:cNvSpPr/>
            <p:nvPr/>
          </p:nvSpPr>
          <p:spPr>
            <a:xfrm>
              <a:off x="903323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930" name="Google Shape;930;p22"/>
          <p:cNvSpPr/>
          <p:nvPr/>
        </p:nvSpPr>
        <p:spPr>
          <a:xfrm>
            <a:off x="9470858" y="405709"/>
            <a:ext cx="160857" cy="160857"/>
          </a:xfrm>
          <a:prstGeom prst="ellipse">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3"/>
          <p:cNvSpPr/>
          <p:nvPr/>
        </p:nvSpPr>
        <p:spPr>
          <a:xfrm rot="-918769">
            <a:off x="8072107" y="5699980"/>
            <a:ext cx="5609574" cy="3113720"/>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7" name="Google Shape;937;p23"/>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8" name="Google Shape;938;p23"/>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9" name="Google Shape;939;p23"/>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0" name="Google Shape;940;p23"/>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1" name="Google Shape;941;p23"/>
          <p:cNvSpPr/>
          <p:nvPr/>
        </p:nvSpPr>
        <p:spPr>
          <a:xfrm rot="3210786">
            <a:off x="-1775315" y="-1847647"/>
            <a:ext cx="5775105" cy="6206620"/>
          </a:xfrm>
          <a:custGeom>
            <a:avLst/>
            <a:gdLst/>
            <a:ahLst/>
            <a:cxnLst/>
            <a:rect l="l" t="t" r="r" b="b"/>
            <a:pathLst>
              <a:path w="5775105" h="4175373" extrusionOk="0">
                <a:moveTo>
                  <a:pt x="0" y="348089"/>
                </a:moveTo>
                <a:cubicBezTo>
                  <a:pt x="944026" y="-223350"/>
                  <a:pt x="4882992" y="-48163"/>
                  <a:pt x="5664153" y="560644"/>
                </a:cubicBezTo>
                <a:cubicBezTo>
                  <a:pt x="6020928" y="632119"/>
                  <a:pt x="5469896" y="3888736"/>
                  <a:pt x="4686969" y="4000930"/>
                </a:cubicBezTo>
                <a:cubicBezTo>
                  <a:pt x="4075469" y="4250441"/>
                  <a:pt x="3769166" y="4316523"/>
                  <a:pt x="2966019" y="3619436"/>
                </a:cubicBezTo>
                <a:cubicBezTo>
                  <a:pt x="1926549" y="2807388"/>
                  <a:pt x="988673" y="3865997"/>
                  <a:pt x="0" y="3989277"/>
                </a:cubicBezTo>
                <a:lnTo>
                  <a:pt x="0" y="348089"/>
                </a:lnTo>
                <a:close/>
              </a:path>
            </a:pathLst>
          </a:custGeom>
          <a:gradFill>
            <a:gsLst>
              <a:gs pos="0">
                <a:srgbClr val="002060">
                  <a:alpha val="20000"/>
                </a:srgbClr>
              </a:gs>
              <a:gs pos="37000">
                <a:srgbClr val="0070C0">
                  <a:alpha val="20000"/>
                </a:srgbClr>
              </a:gs>
              <a:gs pos="54962">
                <a:srgbClr val="00B0F0">
                  <a:alpha val="20000"/>
                </a:srgbClr>
              </a:gs>
              <a:gs pos="70264">
                <a:srgbClr val="0070C0">
                  <a:alpha val="20000"/>
                </a:srgbClr>
              </a:gs>
              <a:gs pos="88284">
                <a:srgbClr val="0070C0">
                  <a:alpha val="20000"/>
                </a:srgbClr>
              </a:gs>
              <a:gs pos="100000">
                <a:srgbClr val="005390">
                  <a:alpha val="2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2" name="Google Shape;942;p23"/>
          <p:cNvSpPr/>
          <p:nvPr/>
        </p:nvSpPr>
        <p:spPr>
          <a:xfrm>
            <a:off x="13408016" y="-2306293"/>
            <a:ext cx="367680" cy="367680"/>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3" name="Google Shape;943;p23"/>
          <p:cNvSpPr/>
          <p:nvPr/>
        </p:nvSpPr>
        <p:spPr>
          <a:xfrm>
            <a:off x="15701272" y="2119396"/>
            <a:ext cx="221124" cy="221124"/>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4" name="Google Shape;944;p23"/>
          <p:cNvSpPr/>
          <p:nvPr/>
        </p:nvSpPr>
        <p:spPr>
          <a:xfrm>
            <a:off x="15084802" y="2568812"/>
            <a:ext cx="300202" cy="300202"/>
          </a:xfrm>
          <a:prstGeom prst="ellipse">
            <a:avLst/>
          </a:prstGeom>
          <a:solidFill>
            <a:srgbClr val="CEE5F3">
              <a:alpha val="3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5" name="Google Shape;945;p23"/>
          <p:cNvSpPr/>
          <p:nvPr/>
        </p:nvSpPr>
        <p:spPr>
          <a:xfrm>
            <a:off x="15311114" y="3087040"/>
            <a:ext cx="464070" cy="464070"/>
          </a:xfrm>
          <a:prstGeom prst="ellipse">
            <a:avLst/>
          </a:prstGeom>
          <a:solidFill>
            <a:srgbClr val="CEE5F3">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6" name="Google Shape;946;p23"/>
          <p:cNvSpPr txBox="1"/>
          <p:nvPr/>
        </p:nvSpPr>
        <p:spPr>
          <a:xfrm>
            <a:off x="6759420" y="4008310"/>
            <a:ext cx="5553860" cy="17684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23F4F"/>
              </a:buClr>
              <a:buSzPts val="2200"/>
              <a:buFont typeface="Arial"/>
              <a:buNone/>
            </a:pPr>
            <a:r>
              <a:rPr lang="zh-TW" sz="2200" b="1">
                <a:solidFill>
                  <a:srgbClr val="323F4F"/>
                </a:solidFill>
                <a:latin typeface="Microsoft JhengHei"/>
                <a:ea typeface="Microsoft JhengHei"/>
                <a:cs typeface="Microsoft JhengHei"/>
                <a:sym typeface="Microsoft JhengHei"/>
              </a:rPr>
              <a:t>崔維剛 | 許維哲 | 林芷如</a:t>
            </a:r>
            <a:endParaRPr sz="2200" b="1">
              <a:solidFill>
                <a:srgbClr val="323F4F"/>
              </a:solidFill>
              <a:latin typeface="Microsoft JhengHei"/>
              <a:ea typeface="Microsoft JhengHei"/>
              <a:cs typeface="Microsoft JhengHei"/>
              <a:sym typeface="Microsoft JhengHei"/>
            </a:endParaRPr>
          </a:p>
          <a:p>
            <a:pPr marL="0" marR="0" lvl="0" indent="0" algn="l" rtl="0">
              <a:lnSpc>
                <a:spcPct val="100000"/>
              </a:lnSpc>
              <a:spcBef>
                <a:spcPts val="1000"/>
              </a:spcBef>
              <a:spcAft>
                <a:spcPts val="0"/>
              </a:spcAft>
              <a:buClr>
                <a:srgbClr val="323F4F"/>
              </a:buClr>
              <a:buSzPts val="2200"/>
              <a:buFont typeface="Arial"/>
              <a:buNone/>
            </a:pPr>
            <a:r>
              <a:rPr lang="zh-TW" sz="2200" b="1">
                <a:solidFill>
                  <a:srgbClr val="323F4F"/>
                </a:solidFill>
                <a:latin typeface="Microsoft JhengHei"/>
                <a:ea typeface="Microsoft JhengHei"/>
                <a:cs typeface="Microsoft JhengHei"/>
                <a:sym typeface="Microsoft JhengHei"/>
              </a:rPr>
              <a:t>許翊庭 | 林穎真 | 王得宇</a:t>
            </a:r>
            <a:endParaRPr sz="2200" b="1">
              <a:solidFill>
                <a:srgbClr val="323F4F"/>
              </a:solidFill>
              <a:latin typeface="Microsoft JhengHei"/>
              <a:ea typeface="Microsoft JhengHei"/>
              <a:cs typeface="Microsoft JhengHei"/>
              <a:sym typeface="Microsoft JhengHei"/>
            </a:endParaRPr>
          </a:p>
        </p:txBody>
      </p:sp>
      <p:sp>
        <p:nvSpPr>
          <p:cNvPr id="947" name="Google Shape;947;p23"/>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48" name="Google Shape;948;p23"/>
          <p:cNvSpPr txBox="1"/>
          <p:nvPr/>
        </p:nvSpPr>
        <p:spPr>
          <a:xfrm>
            <a:off x="9903714" y="-2082372"/>
            <a:ext cx="19463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rgbClr val="1F3864"/>
                </a:solidFill>
                <a:latin typeface="Helvetica Neue"/>
                <a:ea typeface="Helvetica Neue"/>
                <a:cs typeface="Helvetica Neue"/>
                <a:sym typeface="Helvetica Neue"/>
              </a:rPr>
              <a:t>TFB102</a:t>
            </a:r>
            <a:r>
              <a:rPr lang="zh-TW" sz="2000" b="1">
                <a:solidFill>
                  <a:srgbClr val="1F3864"/>
                </a:solidFill>
                <a:latin typeface="Microsoft JhengHei"/>
                <a:ea typeface="Microsoft JhengHei"/>
                <a:cs typeface="Microsoft JhengHei"/>
                <a:sym typeface="Microsoft JhengHei"/>
              </a:rPr>
              <a:t> 第四組</a:t>
            </a:r>
            <a:endParaRPr/>
          </a:p>
        </p:txBody>
      </p:sp>
      <p:sp>
        <p:nvSpPr>
          <p:cNvPr id="949" name="Google Shape;949;p23"/>
          <p:cNvSpPr txBox="1"/>
          <p:nvPr/>
        </p:nvSpPr>
        <p:spPr>
          <a:xfrm>
            <a:off x="6591300" y="1694284"/>
            <a:ext cx="4070345" cy="1805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5400" b="1">
                <a:solidFill>
                  <a:srgbClr val="1F3864"/>
                </a:solidFill>
                <a:latin typeface="Helvetica Neue"/>
                <a:ea typeface="Helvetica Neue"/>
                <a:cs typeface="Helvetica Neue"/>
                <a:sym typeface="Helvetica Neue"/>
              </a:rPr>
              <a:t>感謝光臨 !</a:t>
            </a:r>
            <a:endParaRPr/>
          </a:p>
          <a:p>
            <a:pPr marL="0" marR="0" lvl="0" indent="0" algn="l" rtl="0">
              <a:spcBef>
                <a:spcPts val="400"/>
              </a:spcBef>
              <a:spcAft>
                <a:spcPts val="0"/>
              </a:spcAft>
              <a:buNone/>
            </a:pPr>
            <a:r>
              <a:rPr lang="zh-TW" sz="5400" b="1">
                <a:solidFill>
                  <a:srgbClr val="1F3864"/>
                </a:solidFill>
                <a:latin typeface="Microsoft JhengHei"/>
                <a:ea typeface="Microsoft JhengHei"/>
                <a:cs typeface="Microsoft JhengHei"/>
                <a:sym typeface="Microsoft JhengHei"/>
              </a:rPr>
              <a:t>疫</a:t>
            </a:r>
            <a:r>
              <a:rPr lang="zh-TW" sz="5400" b="1">
                <a:solidFill>
                  <a:srgbClr val="1F3864"/>
                </a:solidFill>
                <a:latin typeface="Helvetica Neue"/>
                <a:ea typeface="Helvetica Neue"/>
                <a:cs typeface="Helvetica Neue"/>
                <a:sym typeface="Helvetica Neue"/>
              </a:rPr>
              <a:t>Shopping</a:t>
            </a:r>
            <a:endParaRPr/>
          </a:p>
        </p:txBody>
      </p:sp>
      <p:sp>
        <p:nvSpPr>
          <p:cNvPr id="950" name="Google Shape;950;p23"/>
          <p:cNvSpPr/>
          <p:nvPr/>
        </p:nvSpPr>
        <p:spPr>
          <a:xfrm>
            <a:off x="5388608" y="2197608"/>
            <a:ext cx="671406" cy="671406"/>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51" name="Google Shape;951;p23"/>
          <p:cNvSpPr txBox="1"/>
          <p:nvPr/>
        </p:nvSpPr>
        <p:spPr>
          <a:xfrm>
            <a:off x="6759420" y="3570100"/>
            <a:ext cx="19463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rgbClr val="1F3864"/>
                </a:solidFill>
                <a:latin typeface="Helvetica Neue"/>
                <a:ea typeface="Helvetica Neue"/>
                <a:cs typeface="Helvetica Neue"/>
                <a:sym typeface="Helvetica Neue"/>
              </a:rPr>
              <a:t>TFB102</a:t>
            </a:r>
            <a:r>
              <a:rPr lang="zh-TW" sz="2000" b="1">
                <a:solidFill>
                  <a:srgbClr val="1F3864"/>
                </a:solidFill>
                <a:latin typeface="Microsoft JhengHei"/>
                <a:ea typeface="Microsoft JhengHei"/>
                <a:cs typeface="Microsoft JhengHei"/>
                <a:sym typeface="Microsoft JhengHei"/>
              </a:rPr>
              <a:t> 第四組</a:t>
            </a:r>
            <a:endParaRPr/>
          </a:p>
        </p:txBody>
      </p:sp>
      <p:sp>
        <p:nvSpPr>
          <p:cNvPr id="952" name="Google Shape;952;p23"/>
          <p:cNvSpPr txBox="1"/>
          <p:nvPr/>
        </p:nvSpPr>
        <p:spPr>
          <a:xfrm>
            <a:off x="1736727" y="4686729"/>
            <a:ext cx="206979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2090CE"/>
                </a:solidFill>
                <a:latin typeface="Helvetica Neue"/>
                <a:ea typeface="Helvetica Neue"/>
                <a:cs typeface="Helvetica Neue"/>
                <a:sym typeface="Helvetica Neue"/>
              </a:rPr>
              <a:t>Close</a:t>
            </a:r>
            <a:endParaRPr/>
          </a:p>
        </p:txBody>
      </p:sp>
      <p:pic>
        <p:nvPicPr>
          <p:cNvPr id="953" name="Google Shape;953;p23"/>
          <p:cNvPicPr preferRelativeResize="0"/>
          <p:nvPr/>
        </p:nvPicPr>
        <p:blipFill rotWithShape="1">
          <a:blip r:embed="rId3">
            <a:alphaModFix/>
          </a:blip>
          <a:srcRect/>
          <a:stretch/>
        </p:blipFill>
        <p:spPr>
          <a:xfrm>
            <a:off x="-409779" y="2119396"/>
            <a:ext cx="6931223" cy="4449220"/>
          </a:xfrm>
          <a:prstGeom prst="rect">
            <a:avLst/>
          </a:prstGeom>
          <a:noFill/>
          <a:ln>
            <a:noFill/>
          </a:ln>
        </p:spPr>
      </p:pic>
      <p:sp>
        <p:nvSpPr>
          <p:cNvPr id="954" name="Google Shape;954;p23"/>
          <p:cNvSpPr txBox="1"/>
          <p:nvPr/>
        </p:nvSpPr>
        <p:spPr>
          <a:xfrm>
            <a:off x="2555720" y="2457303"/>
            <a:ext cx="822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8DA9DB"/>
                </a:solidFill>
                <a:latin typeface="Microsoft JhengHei"/>
                <a:ea typeface="Microsoft JhengHei"/>
                <a:cs typeface="Microsoft JhengHei"/>
                <a:sym typeface="Microsoft JhengHei"/>
              </a:rPr>
              <a:t>疫</a:t>
            </a:r>
            <a:r>
              <a:rPr lang="zh-TW" sz="2800" b="1">
                <a:solidFill>
                  <a:srgbClr val="8DA9DB"/>
                </a:solidFill>
                <a:latin typeface="Helvetica Neue"/>
                <a:ea typeface="Helvetica Neue"/>
                <a:cs typeface="Helvetica Neue"/>
                <a:sym typeface="Helvetica Neue"/>
              </a:rPr>
              <a:t>Shopping</a:t>
            </a:r>
            <a:endParaRPr sz="2800" b="1">
              <a:solidFill>
                <a:srgbClr val="8DA9DB"/>
              </a:solidFill>
              <a:latin typeface="Helvetica Neue"/>
              <a:ea typeface="Helvetica Neue"/>
              <a:cs typeface="Helvetica Neue"/>
              <a:sym typeface="Helvetica Neue"/>
            </a:endParaRPr>
          </a:p>
        </p:txBody>
      </p:sp>
      <p:sp>
        <p:nvSpPr>
          <p:cNvPr id="955" name="Google Shape;955;p23"/>
          <p:cNvSpPr txBox="1"/>
          <p:nvPr/>
        </p:nvSpPr>
        <p:spPr>
          <a:xfrm>
            <a:off x="1685711" y="4698449"/>
            <a:ext cx="87000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8DA9DB"/>
                </a:solidFill>
                <a:latin typeface="Helvetica Neue"/>
                <a:ea typeface="Helvetica Neue"/>
                <a:cs typeface="Helvetica Neue"/>
                <a:sym typeface="Helvetica Neue"/>
              </a:rPr>
              <a:t>Close</a:t>
            </a:r>
            <a:endParaRPr sz="1200" b="1">
              <a:solidFill>
                <a:srgbClr val="8DA9DB"/>
              </a:solidFill>
              <a:latin typeface="Helvetica Neue"/>
              <a:ea typeface="Helvetica Neue"/>
              <a:cs typeface="Helvetica Neue"/>
              <a:sym typeface="Helvetica Neue"/>
            </a:endParaRPr>
          </a:p>
        </p:txBody>
      </p:sp>
      <p:pic>
        <p:nvPicPr>
          <p:cNvPr id="956" name="Google Shape;956;p23"/>
          <p:cNvPicPr preferRelativeResize="0"/>
          <p:nvPr/>
        </p:nvPicPr>
        <p:blipFill rotWithShape="1">
          <a:blip r:embed="rId4">
            <a:alphaModFix/>
          </a:blip>
          <a:srcRect/>
          <a:stretch/>
        </p:blipFill>
        <p:spPr>
          <a:xfrm>
            <a:off x="5311628" y="5302881"/>
            <a:ext cx="566677" cy="566677"/>
          </a:xfrm>
          <a:prstGeom prst="rect">
            <a:avLst/>
          </a:prstGeom>
          <a:noFill/>
          <a:ln>
            <a:noFill/>
          </a:ln>
        </p:spPr>
      </p:pic>
      <p:sp>
        <p:nvSpPr>
          <p:cNvPr id="957" name="Google Shape;957;p23"/>
          <p:cNvSpPr txBox="1"/>
          <p:nvPr/>
        </p:nvSpPr>
        <p:spPr>
          <a:xfrm>
            <a:off x="5206639" y="5924325"/>
            <a:ext cx="822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chemeClr val="lt1"/>
                </a:solidFill>
                <a:latin typeface="Helvetica Neue"/>
                <a:ea typeface="Helvetica Neue"/>
                <a:cs typeface="Helvetica Neue"/>
                <a:sym typeface="Helvetica Neue"/>
              </a:rPr>
              <a:t>掃我註冊</a:t>
            </a:r>
            <a:endParaRPr sz="1200" b="1">
              <a:solidFill>
                <a:schemeClr val="lt1"/>
              </a:solidFill>
              <a:latin typeface="Helvetica Neue"/>
              <a:ea typeface="Helvetica Neue"/>
              <a:cs typeface="Helvetica Neue"/>
              <a:sym typeface="Helvetica Neue"/>
            </a:endParaRPr>
          </a:p>
        </p:txBody>
      </p:sp>
      <p:grpSp>
        <p:nvGrpSpPr>
          <p:cNvPr id="958" name="Google Shape;958;p23"/>
          <p:cNvGrpSpPr/>
          <p:nvPr/>
        </p:nvGrpSpPr>
        <p:grpSpPr>
          <a:xfrm>
            <a:off x="216274" y="2390557"/>
            <a:ext cx="671406" cy="656711"/>
            <a:chOff x="4968965" y="1527844"/>
            <a:chExt cx="896137" cy="876524"/>
          </a:xfrm>
        </p:grpSpPr>
        <p:sp>
          <p:nvSpPr>
            <p:cNvPr id="959" name="Google Shape;959;p23"/>
            <p:cNvSpPr/>
            <p:nvPr/>
          </p:nvSpPr>
          <p:spPr>
            <a:xfrm>
              <a:off x="4968965" y="1527844"/>
              <a:ext cx="876524" cy="876524"/>
            </a:xfrm>
            <a:prstGeom prst="ellipse">
              <a:avLst/>
            </a:prstGeom>
            <a:noFill/>
            <a:ln w="28575" cap="flat" cmpd="sng">
              <a:solidFill>
                <a:srgbClr val="1C34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960" name="Google Shape;960;p23"/>
            <p:cNvPicPr preferRelativeResize="0"/>
            <p:nvPr/>
          </p:nvPicPr>
          <p:blipFill rotWithShape="1">
            <a:blip r:embed="rId5">
              <a:alphaModFix/>
            </a:blip>
            <a:srcRect/>
            <a:stretch/>
          </p:blipFill>
          <p:spPr>
            <a:xfrm>
              <a:off x="4988579" y="1546853"/>
              <a:ext cx="876523" cy="836787"/>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
          <p:cNvSpPr txBox="1">
            <a:spLocks noGrp="1"/>
          </p:cNvSpPr>
          <p:nvPr>
            <p:ph type="title" idx="4294967295"/>
          </p:nvPr>
        </p:nvSpPr>
        <p:spPr>
          <a:xfrm>
            <a:off x="536889" y="665394"/>
            <a:ext cx="7340601" cy="7432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33F50"/>
              </a:buClr>
              <a:buSzPts val="2400"/>
              <a:buFont typeface="Helvetica Neue"/>
              <a:buNone/>
            </a:pPr>
            <a:r>
              <a:rPr lang="zh-TW" sz="2400">
                <a:solidFill>
                  <a:srgbClr val="333F50"/>
                </a:solidFill>
                <a:latin typeface="Helvetica Neue"/>
                <a:ea typeface="Helvetica Neue"/>
                <a:cs typeface="Helvetica Neue"/>
                <a:sym typeface="Helvetica Neue"/>
              </a:rPr>
              <a:t>Kibana + Elasticsearch + Logstash</a:t>
            </a:r>
            <a:endParaRPr sz="2400">
              <a:solidFill>
                <a:srgbClr val="333F50"/>
              </a:solidFill>
              <a:latin typeface="Helvetica Neue"/>
              <a:ea typeface="Helvetica Neue"/>
              <a:cs typeface="Helvetica Neue"/>
              <a:sym typeface="Helvetica Neue"/>
            </a:endParaRPr>
          </a:p>
        </p:txBody>
      </p:sp>
      <p:pic>
        <p:nvPicPr>
          <p:cNvPr id="173" name="Google Shape;173;p3"/>
          <p:cNvPicPr preferRelativeResize="0"/>
          <p:nvPr/>
        </p:nvPicPr>
        <p:blipFill rotWithShape="1">
          <a:blip r:embed="rId3">
            <a:alphaModFix/>
          </a:blip>
          <a:srcRect/>
          <a:stretch/>
        </p:blipFill>
        <p:spPr>
          <a:xfrm>
            <a:off x="3611432" y="1953215"/>
            <a:ext cx="963349" cy="949771"/>
          </a:xfrm>
          <a:prstGeom prst="rect">
            <a:avLst/>
          </a:prstGeom>
          <a:noFill/>
          <a:ln>
            <a:noFill/>
          </a:ln>
        </p:spPr>
      </p:pic>
      <p:pic>
        <p:nvPicPr>
          <p:cNvPr id="174" name="Google Shape;174;p3"/>
          <p:cNvPicPr preferRelativeResize="0"/>
          <p:nvPr/>
        </p:nvPicPr>
        <p:blipFill rotWithShape="1">
          <a:blip r:embed="rId4">
            <a:alphaModFix/>
          </a:blip>
          <a:srcRect b="22875"/>
          <a:stretch/>
        </p:blipFill>
        <p:spPr>
          <a:xfrm>
            <a:off x="6257934" y="2568163"/>
            <a:ext cx="1152156" cy="876051"/>
          </a:xfrm>
          <a:prstGeom prst="rect">
            <a:avLst/>
          </a:prstGeom>
          <a:noFill/>
          <a:ln>
            <a:noFill/>
          </a:ln>
        </p:spPr>
      </p:pic>
      <p:sp>
        <p:nvSpPr>
          <p:cNvPr id="175" name="Google Shape;175;p3"/>
          <p:cNvSpPr/>
          <p:nvPr/>
        </p:nvSpPr>
        <p:spPr>
          <a:xfrm>
            <a:off x="5203942"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76" name="Google Shape;176;p3"/>
          <p:cNvPicPr preferRelativeResize="0"/>
          <p:nvPr/>
        </p:nvPicPr>
        <p:blipFill rotWithShape="1">
          <a:blip r:embed="rId5">
            <a:alphaModFix/>
          </a:blip>
          <a:srcRect/>
          <a:stretch/>
        </p:blipFill>
        <p:spPr>
          <a:xfrm>
            <a:off x="5652490" y="3686883"/>
            <a:ext cx="3040688" cy="1964617"/>
          </a:xfrm>
          <a:prstGeom prst="rect">
            <a:avLst/>
          </a:prstGeom>
          <a:noFill/>
          <a:ln>
            <a:noFill/>
          </a:ln>
        </p:spPr>
      </p:pic>
      <p:sp>
        <p:nvSpPr>
          <p:cNvPr id="177" name="Google Shape;177;p3"/>
          <p:cNvSpPr/>
          <p:nvPr/>
        </p:nvSpPr>
        <p:spPr>
          <a:xfrm>
            <a:off x="8000439"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78" name="Google Shape;178;p3"/>
          <p:cNvPicPr preferRelativeResize="0"/>
          <p:nvPr/>
        </p:nvPicPr>
        <p:blipFill rotWithShape="1">
          <a:blip r:embed="rId6">
            <a:alphaModFix/>
          </a:blip>
          <a:srcRect r="75253"/>
          <a:stretch/>
        </p:blipFill>
        <p:spPr>
          <a:xfrm>
            <a:off x="9166029" y="2372936"/>
            <a:ext cx="1355990" cy="1205767"/>
          </a:xfrm>
          <a:prstGeom prst="rect">
            <a:avLst/>
          </a:prstGeom>
          <a:noFill/>
          <a:ln>
            <a:noFill/>
          </a:ln>
        </p:spPr>
      </p:pic>
      <p:sp>
        <p:nvSpPr>
          <p:cNvPr id="179" name="Google Shape;179;p3"/>
          <p:cNvSpPr/>
          <p:nvPr/>
        </p:nvSpPr>
        <p:spPr>
          <a:xfrm rot="5400000">
            <a:off x="9577647" y="3809140"/>
            <a:ext cx="532752" cy="547473"/>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80" name="Google Shape;180;p3"/>
          <p:cNvPicPr preferRelativeResize="0"/>
          <p:nvPr/>
        </p:nvPicPr>
        <p:blipFill rotWithShape="1">
          <a:blip r:embed="rId7">
            <a:alphaModFix/>
          </a:blip>
          <a:srcRect b="20121"/>
          <a:stretch/>
        </p:blipFill>
        <p:spPr>
          <a:xfrm>
            <a:off x="9039047" y="4665615"/>
            <a:ext cx="1686643" cy="1114719"/>
          </a:xfrm>
          <a:prstGeom prst="rect">
            <a:avLst/>
          </a:prstGeom>
          <a:noFill/>
          <a:ln>
            <a:noFill/>
          </a:ln>
        </p:spPr>
      </p:pic>
      <p:sp>
        <p:nvSpPr>
          <p:cNvPr id="181" name="Google Shape;181;p3"/>
          <p:cNvSpPr/>
          <p:nvPr/>
        </p:nvSpPr>
        <p:spPr>
          <a:xfrm>
            <a:off x="5677889" y="5072952"/>
            <a:ext cx="3040687" cy="540448"/>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 name="Google Shape;182;p3"/>
          <p:cNvPicPr preferRelativeResize="0"/>
          <p:nvPr/>
        </p:nvPicPr>
        <p:blipFill rotWithShape="1">
          <a:blip r:embed="rId8">
            <a:alphaModFix/>
          </a:blip>
          <a:srcRect/>
          <a:stretch/>
        </p:blipFill>
        <p:spPr>
          <a:xfrm>
            <a:off x="1165738" y="2628525"/>
            <a:ext cx="947159" cy="933806"/>
          </a:xfrm>
          <a:prstGeom prst="rect">
            <a:avLst/>
          </a:prstGeom>
          <a:noFill/>
          <a:ln>
            <a:noFill/>
          </a:ln>
        </p:spPr>
      </p:pic>
      <p:sp>
        <p:nvSpPr>
          <p:cNvPr id="183" name="Google Shape;183;p3"/>
          <p:cNvSpPr/>
          <p:nvPr/>
        </p:nvSpPr>
        <p:spPr>
          <a:xfrm>
            <a:off x="2415288" y="2886319"/>
            <a:ext cx="572641" cy="4158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視覺化流程</a:t>
            </a:r>
            <a:endParaRPr/>
          </a:p>
        </p:txBody>
      </p:sp>
      <p:sp>
        <p:nvSpPr>
          <p:cNvPr id="185" name="Google Shape;185;p3"/>
          <p:cNvSpPr/>
          <p:nvPr/>
        </p:nvSpPr>
        <p:spPr>
          <a:xfrm>
            <a:off x="3218601" y="1749383"/>
            <a:ext cx="1556781" cy="2599870"/>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86" name="Google Shape;186;p3"/>
          <p:cNvGrpSpPr/>
          <p:nvPr/>
        </p:nvGrpSpPr>
        <p:grpSpPr>
          <a:xfrm>
            <a:off x="6315613" y="261142"/>
            <a:ext cx="3552287" cy="704823"/>
            <a:chOff x="6315613" y="261142"/>
            <a:chExt cx="3552287" cy="704823"/>
          </a:xfrm>
        </p:grpSpPr>
        <p:sp>
          <p:nvSpPr>
            <p:cNvPr id="187" name="Google Shape;187;p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 name="Google Shape;188;p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9" name="Google Shape;189;p3"/>
            <p:cNvSpPr/>
            <p:nvPr/>
          </p:nvSpPr>
          <p:spPr>
            <a:xfrm>
              <a:off x="6624042" y="471562"/>
              <a:ext cx="223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0" name="Google Shape;190;p3"/>
            <p:cNvSpPr/>
            <p:nvPr/>
          </p:nvSpPr>
          <p:spPr>
            <a:xfrm>
              <a:off x="8329066"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1" name="Google Shape;191;p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2" name="Google Shape;192;p3"/>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 name="Google Shape;193;p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4" name="Google Shape;194;p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5" name="Google Shape;195;p3"/>
            <p:cNvSpPr txBox="1"/>
            <p:nvPr/>
          </p:nvSpPr>
          <p:spPr>
            <a:xfrm>
              <a:off x="7870136"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07</a:t>
              </a:r>
              <a:endParaRPr sz="1400" b="1">
                <a:solidFill>
                  <a:schemeClr val="lt1"/>
                </a:solidFill>
                <a:latin typeface="Helvetica Neue"/>
                <a:ea typeface="Helvetica Neue"/>
                <a:cs typeface="Helvetica Neue"/>
                <a:sym typeface="Helvetica Neue"/>
              </a:endParaRPr>
            </a:p>
          </p:txBody>
        </p:sp>
        <p:sp>
          <p:nvSpPr>
            <p:cNvPr id="196" name="Google Shape;196;p3"/>
            <p:cNvSpPr txBox="1"/>
            <p:nvPr/>
          </p:nvSpPr>
          <p:spPr>
            <a:xfrm>
              <a:off x="8089269" y="648744"/>
              <a:ext cx="829423" cy="317221"/>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視覺化流程</a:t>
              </a:r>
              <a:endParaRPr/>
            </a:p>
          </p:txBody>
        </p:sp>
        <p:sp>
          <p:nvSpPr>
            <p:cNvPr id="197" name="Google Shape;197;p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 name="Google Shape;198;p3"/>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9" name="Google Shape;199;p3"/>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0" name="Google Shape;200;p3"/>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 name="Google Shape;201;p3"/>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02" name="Google Shape;202;p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a:t>
            </a:fld>
            <a:endParaRPr/>
          </a:p>
        </p:txBody>
      </p:sp>
      <p:pic>
        <p:nvPicPr>
          <p:cNvPr id="203" name="Google Shape;203;p3"/>
          <p:cNvPicPr preferRelativeResize="0"/>
          <p:nvPr/>
        </p:nvPicPr>
        <p:blipFill rotWithShape="1">
          <a:blip r:embed="rId3">
            <a:alphaModFix/>
          </a:blip>
          <a:srcRect/>
          <a:stretch/>
        </p:blipFill>
        <p:spPr>
          <a:xfrm>
            <a:off x="3632533" y="3133105"/>
            <a:ext cx="963349" cy="949771"/>
          </a:xfrm>
          <a:prstGeom prst="rect">
            <a:avLst/>
          </a:prstGeom>
          <a:noFill/>
          <a:ln>
            <a:noFill/>
          </a:ln>
        </p:spPr>
      </p:pic>
      <p:sp>
        <p:nvSpPr>
          <p:cNvPr id="204" name="Google Shape;204;p3"/>
          <p:cNvSpPr/>
          <p:nvPr/>
        </p:nvSpPr>
        <p:spPr>
          <a:xfrm>
            <a:off x="10117760" y="5436165"/>
            <a:ext cx="787643" cy="586066"/>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a:solidFill>
                  <a:srgbClr val="000000"/>
                </a:solidFill>
                <a:latin typeface="Helvetica Neue"/>
                <a:ea typeface="Helvetica Neue"/>
                <a:cs typeface="Helvetica Neue"/>
                <a:sym typeface="Helvetica Neue"/>
              </a:rPr>
              <a:t>TSVB</a:t>
            </a:r>
            <a:endParaRPr sz="14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4"/>
          <p:cNvGrpSpPr/>
          <p:nvPr/>
        </p:nvGrpSpPr>
        <p:grpSpPr>
          <a:xfrm>
            <a:off x="1510097" y="1457443"/>
            <a:ext cx="1648314" cy="1353803"/>
            <a:chOff x="1510097" y="1457443"/>
            <a:chExt cx="1648314" cy="1353803"/>
          </a:xfrm>
        </p:grpSpPr>
        <p:sp>
          <p:nvSpPr>
            <p:cNvPr id="211" name="Google Shape;211;p4"/>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12" name="Google Shape;212;p4"/>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13" name="Google Shape;213;p4"/>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14" name="Google Shape;214;p4"/>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15" name="Google Shape;215;p4"/>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16" name="Google Shape;2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a:t>
            </a:fld>
            <a:endParaRPr/>
          </a:p>
        </p:txBody>
      </p:sp>
      <p:sp>
        <p:nvSpPr>
          <p:cNvPr id="217" name="Google Shape;217;p4"/>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18" name="Google Shape;218;p4"/>
          <p:cNvSpPr txBox="1"/>
          <p:nvPr/>
        </p:nvSpPr>
        <p:spPr>
          <a:xfrm>
            <a:off x="3333973" y="3003294"/>
            <a:ext cx="2618958" cy="369291"/>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dirty="0">
                <a:solidFill>
                  <a:schemeClr val="lt1"/>
                </a:solidFill>
                <a:latin typeface="Helvetica Neue"/>
                <a:ea typeface="Helvetica Neue"/>
                <a:cs typeface="Helvetica Neue"/>
                <a:sym typeface="Helvetica Neue"/>
              </a:rPr>
              <a:t>RFM + K-means 分析</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
          <p:cNvSpPr/>
          <p:nvPr/>
        </p:nvSpPr>
        <p:spPr>
          <a:xfrm>
            <a:off x="1062717" y="1937138"/>
            <a:ext cx="1919428" cy="3727975"/>
          </a:xfrm>
          <a:prstGeom prst="roundRect">
            <a:avLst>
              <a:gd name="adj" fmla="val 16667"/>
            </a:avLst>
          </a:prstGeom>
          <a:solidFill>
            <a:srgbClr val="63D0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25" name="Google Shape;225;p5"/>
          <p:cNvSpPr txBox="1"/>
          <p:nvPr/>
        </p:nvSpPr>
        <p:spPr>
          <a:xfrm>
            <a:off x="1269688"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Recency</a:t>
            </a:r>
            <a:endParaRPr sz="1800" b="1">
              <a:solidFill>
                <a:srgbClr val="333F50"/>
              </a:solidFill>
              <a:latin typeface="Helvetica Neue"/>
              <a:ea typeface="Helvetica Neue"/>
              <a:cs typeface="Helvetica Neue"/>
              <a:sym typeface="Helvetica Neue"/>
            </a:endParaRPr>
          </a:p>
        </p:txBody>
      </p:sp>
      <p:sp>
        <p:nvSpPr>
          <p:cNvPr id="226" name="Google Shape;226;p5"/>
          <p:cNvSpPr txBox="1"/>
          <p:nvPr/>
        </p:nvSpPr>
        <p:spPr>
          <a:xfrm>
            <a:off x="1298155"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近期消費日</a:t>
            </a:r>
            <a:endParaRPr/>
          </a:p>
        </p:txBody>
      </p:sp>
      <p:sp>
        <p:nvSpPr>
          <p:cNvPr id="227" name="Google Shape;227;p5"/>
          <p:cNvSpPr/>
          <p:nvPr/>
        </p:nvSpPr>
        <p:spPr>
          <a:xfrm>
            <a:off x="1062716"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顧客活躍度</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距離最後一次消費時間</a:t>
            </a:r>
            <a:endParaRPr sz="1800" b="1" i="0" u="none" strike="noStrike" cap="none">
              <a:solidFill>
                <a:srgbClr val="2090CE"/>
              </a:solidFill>
              <a:latin typeface="Microsoft JhengHei"/>
              <a:ea typeface="Microsoft JhengHei"/>
              <a:cs typeface="Microsoft JhengHei"/>
              <a:sym typeface="Microsoft JhengHei"/>
            </a:endParaRPr>
          </a:p>
        </p:txBody>
      </p:sp>
      <p:sp>
        <p:nvSpPr>
          <p:cNvPr id="228" name="Google Shape;228;p5"/>
          <p:cNvSpPr txBox="1"/>
          <p:nvPr/>
        </p:nvSpPr>
        <p:spPr>
          <a:xfrm>
            <a:off x="1169500" y="1050047"/>
            <a:ext cx="8520600" cy="81679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accent1"/>
              </a:buClr>
              <a:buSzPts val="1800"/>
              <a:buFont typeface="Noto Sans Symbols"/>
              <a:buNone/>
            </a:pPr>
            <a:r>
              <a:rPr lang="zh-TW" sz="2000" b="1">
                <a:solidFill>
                  <a:srgbClr val="333F50"/>
                </a:solidFill>
                <a:latin typeface="Helvetica Neue"/>
                <a:ea typeface="Helvetica Neue"/>
                <a:cs typeface="Helvetica Neue"/>
                <a:sym typeface="Helvetica Neue"/>
              </a:rPr>
              <a:t>根據歷史交易資料，取得3項重要指標，進而分析顧客價值。</a:t>
            </a:r>
            <a:endParaRPr/>
          </a:p>
        </p:txBody>
      </p:sp>
      <p:sp>
        <p:nvSpPr>
          <p:cNvPr id="229" name="Google Shape;229;p5"/>
          <p:cNvSpPr/>
          <p:nvPr/>
        </p:nvSpPr>
        <p:spPr>
          <a:xfrm>
            <a:off x="7845949" y="3232775"/>
            <a:ext cx="572641" cy="415800"/>
          </a:xfrm>
          <a:prstGeom prst="rightArrow">
            <a:avLst>
              <a:gd name="adj1" fmla="val 50000"/>
              <a:gd name="adj2" fmla="val 67694"/>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30" name="Google Shape;230;p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pic>
        <p:nvPicPr>
          <p:cNvPr id="231" name="Google Shape;231;p5"/>
          <p:cNvPicPr preferRelativeResize="0"/>
          <p:nvPr/>
        </p:nvPicPr>
        <p:blipFill rotWithShape="1">
          <a:blip r:embed="rId3">
            <a:alphaModFix/>
          </a:blip>
          <a:srcRect/>
          <a:stretch/>
        </p:blipFill>
        <p:spPr>
          <a:xfrm>
            <a:off x="1432184" y="1808278"/>
            <a:ext cx="1167048" cy="1167048"/>
          </a:xfrm>
          <a:prstGeom prst="rect">
            <a:avLst/>
          </a:prstGeom>
          <a:noFill/>
          <a:ln>
            <a:noFill/>
          </a:ln>
        </p:spPr>
      </p:pic>
      <p:sp>
        <p:nvSpPr>
          <p:cNvPr id="232" name="Google Shape;232;p5"/>
          <p:cNvSpPr/>
          <p:nvPr/>
        </p:nvSpPr>
        <p:spPr>
          <a:xfrm>
            <a:off x="3386338" y="1937138"/>
            <a:ext cx="1919428" cy="3727975"/>
          </a:xfrm>
          <a:prstGeom prst="roundRect">
            <a:avLst>
              <a:gd name="adj" fmla="val 16667"/>
            </a:avLst>
          </a:prstGeom>
          <a:solidFill>
            <a:srgbClr val="F9D6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33" name="Google Shape;233;p5"/>
          <p:cNvSpPr txBox="1"/>
          <p:nvPr/>
        </p:nvSpPr>
        <p:spPr>
          <a:xfrm>
            <a:off x="3593309"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Frequency</a:t>
            </a:r>
            <a:endParaRPr/>
          </a:p>
        </p:txBody>
      </p:sp>
      <p:sp>
        <p:nvSpPr>
          <p:cNvPr id="234" name="Google Shape;234;p5"/>
          <p:cNvSpPr txBox="1"/>
          <p:nvPr/>
        </p:nvSpPr>
        <p:spPr>
          <a:xfrm>
            <a:off x="3621776"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消費頻率</a:t>
            </a:r>
            <a:endParaRPr/>
          </a:p>
        </p:txBody>
      </p:sp>
      <p:sp>
        <p:nvSpPr>
          <p:cNvPr id="235" name="Google Shape;235;p5"/>
          <p:cNvSpPr/>
          <p:nvPr/>
        </p:nvSpPr>
        <p:spPr>
          <a:xfrm>
            <a:off x="3386337"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顧客忠誠度</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在一段期間內回來消費幾次</a:t>
            </a:r>
            <a:endParaRPr sz="1800" b="1" i="0" u="none" strike="noStrike" cap="none">
              <a:solidFill>
                <a:srgbClr val="2090CE"/>
              </a:solidFill>
              <a:latin typeface="Microsoft JhengHei"/>
              <a:ea typeface="Microsoft JhengHei"/>
              <a:cs typeface="Microsoft JhengHei"/>
              <a:sym typeface="Microsoft JhengHei"/>
            </a:endParaRPr>
          </a:p>
        </p:txBody>
      </p:sp>
      <p:sp>
        <p:nvSpPr>
          <p:cNvPr id="236" name="Google Shape;236;p5"/>
          <p:cNvSpPr/>
          <p:nvPr/>
        </p:nvSpPr>
        <p:spPr>
          <a:xfrm>
            <a:off x="5660171" y="1937138"/>
            <a:ext cx="1919428" cy="3727975"/>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37" name="Google Shape;237;p5"/>
          <p:cNvSpPr txBox="1"/>
          <p:nvPr/>
        </p:nvSpPr>
        <p:spPr>
          <a:xfrm>
            <a:off x="5867142"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Monetary</a:t>
            </a:r>
            <a:endParaRPr/>
          </a:p>
        </p:txBody>
      </p:sp>
      <p:sp>
        <p:nvSpPr>
          <p:cNvPr id="238" name="Google Shape;238;p5"/>
          <p:cNvSpPr txBox="1"/>
          <p:nvPr/>
        </p:nvSpPr>
        <p:spPr>
          <a:xfrm>
            <a:off x="5895609"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消費金額</a:t>
            </a:r>
            <a:endParaRPr/>
          </a:p>
        </p:txBody>
      </p:sp>
      <p:sp>
        <p:nvSpPr>
          <p:cNvPr id="239" name="Google Shape;239;p5"/>
          <p:cNvSpPr/>
          <p:nvPr/>
        </p:nvSpPr>
        <p:spPr>
          <a:xfrm>
            <a:off x="5660170"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a:t>
            </a:r>
            <a:r>
              <a:rPr lang="zh-TW" sz="2000" b="1">
                <a:solidFill>
                  <a:srgbClr val="333F50"/>
                </a:solidFill>
                <a:latin typeface="Microsoft JhengHei"/>
                <a:ea typeface="Microsoft JhengHei"/>
                <a:cs typeface="Microsoft JhengHei"/>
                <a:sym typeface="Microsoft JhengHei"/>
              </a:rPr>
              <a:t>消費力</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一段期間內共消費多少金額</a:t>
            </a:r>
            <a:endParaRPr/>
          </a:p>
        </p:txBody>
      </p:sp>
      <p:pic>
        <p:nvPicPr>
          <p:cNvPr id="240" name="Google Shape;240;p5"/>
          <p:cNvPicPr preferRelativeResize="0"/>
          <p:nvPr/>
        </p:nvPicPr>
        <p:blipFill rotWithShape="1">
          <a:blip r:embed="rId4">
            <a:alphaModFix/>
          </a:blip>
          <a:srcRect/>
          <a:stretch/>
        </p:blipFill>
        <p:spPr>
          <a:xfrm>
            <a:off x="6062481" y="1757479"/>
            <a:ext cx="1167048" cy="1167048"/>
          </a:xfrm>
          <a:prstGeom prst="rect">
            <a:avLst/>
          </a:prstGeom>
          <a:noFill/>
          <a:ln>
            <a:noFill/>
          </a:ln>
        </p:spPr>
      </p:pic>
      <p:pic>
        <p:nvPicPr>
          <p:cNvPr id="241" name="Google Shape;241;p5"/>
          <p:cNvPicPr preferRelativeResize="0"/>
          <p:nvPr/>
        </p:nvPicPr>
        <p:blipFill rotWithShape="1">
          <a:blip r:embed="rId5">
            <a:alphaModFix/>
          </a:blip>
          <a:srcRect/>
          <a:stretch/>
        </p:blipFill>
        <p:spPr>
          <a:xfrm>
            <a:off x="3654260" y="1707776"/>
            <a:ext cx="1216750" cy="1216750"/>
          </a:xfrm>
          <a:prstGeom prst="rect">
            <a:avLst/>
          </a:prstGeom>
          <a:noFill/>
          <a:ln>
            <a:noFill/>
          </a:ln>
        </p:spPr>
      </p:pic>
      <p:pic>
        <p:nvPicPr>
          <p:cNvPr id="242" name="Google Shape;242;p5"/>
          <p:cNvPicPr preferRelativeResize="0"/>
          <p:nvPr/>
        </p:nvPicPr>
        <p:blipFill rotWithShape="1">
          <a:blip r:embed="rId6">
            <a:alphaModFix/>
          </a:blip>
          <a:srcRect/>
          <a:stretch/>
        </p:blipFill>
        <p:spPr>
          <a:xfrm>
            <a:off x="8646839" y="2112862"/>
            <a:ext cx="3271937" cy="3271937"/>
          </a:xfrm>
          <a:prstGeom prst="rect">
            <a:avLst/>
          </a:prstGeom>
          <a:noFill/>
          <a:ln>
            <a:noFill/>
          </a:ln>
        </p:spPr>
      </p:pic>
      <p:grpSp>
        <p:nvGrpSpPr>
          <p:cNvPr id="243" name="Google Shape;243;p5"/>
          <p:cNvGrpSpPr/>
          <p:nvPr/>
        </p:nvGrpSpPr>
        <p:grpSpPr>
          <a:xfrm>
            <a:off x="6315613" y="261142"/>
            <a:ext cx="3552287" cy="683557"/>
            <a:chOff x="6315613" y="261142"/>
            <a:chExt cx="3552287" cy="683557"/>
          </a:xfrm>
        </p:grpSpPr>
        <p:sp>
          <p:nvSpPr>
            <p:cNvPr id="244" name="Google Shape;244;p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5" name="Google Shape;245;p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 name="Google Shape;246;p5"/>
            <p:cNvSpPr/>
            <p:nvPr/>
          </p:nvSpPr>
          <p:spPr>
            <a:xfrm>
              <a:off x="6624042" y="471562"/>
              <a:ext cx="223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7" name="Google Shape;247;p5"/>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8" name="Google Shape;248;p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 name="Google Shape;249;p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0" name="Google Shape;250;p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 name="Google Shape;251;p5"/>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52" name="Google Shape;252;p5"/>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53" name="Google Shape;253;p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4" name="Google Shape;254;p5"/>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 name="Google Shape;255;p5"/>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 name="Google Shape;256;p5"/>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7" name="Google Shape;257;p5"/>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8" name="Google Shape;258;p5"/>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59" name="Google Shape;259;p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6"/>
          <p:cNvGrpSpPr/>
          <p:nvPr/>
        </p:nvGrpSpPr>
        <p:grpSpPr>
          <a:xfrm>
            <a:off x="6598875" y="1993474"/>
            <a:ext cx="5294484" cy="3396249"/>
            <a:chOff x="3229319" y="1620579"/>
            <a:chExt cx="6291251" cy="3467412"/>
          </a:xfrm>
        </p:grpSpPr>
        <p:pic>
          <p:nvPicPr>
            <p:cNvPr id="266" name="Google Shape;266;p6"/>
            <p:cNvPicPr preferRelativeResize="0"/>
            <p:nvPr/>
          </p:nvPicPr>
          <p:blipFill rotWithShape="1">
            <a:blip r:embed="rId3">
              <a:alphaModFix/>
            </a:blip>
            <a:srcRect/>
            <a:stretch/>
          </p:blipFill>
          <p:spPr>
            <a:xfrm>
              <a:off x="3229319" y="1620579"/>
              <a:ext cx="5965339" cy="3286049"/>
            </a:xfrm>
            <a:prstGeom prst="rect">
              <a:avLst/>
            </a:prstGeom>
            <a:noFill/>
            <a:ln>
              <a:noFill/>
            </a:ln>
          </p:spPr>
        </p:pic>
        <p:sp>
          <p:nvSpPr>
            <p:cNvPr id="267" name="Google Shape;267;p6"/>
            <p:cNvSpPr txBox="1"/>
            <p:nvPr/>
          </p:nvSpPr>
          <p:spPr>
            <a:xfrm>
              <a:off x="7498870" y="4688184"/>
              <a:ext cx="2021700" cy="39980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zh-TW" sz="1000" b="1" i="0" u="none" strike="noStrike" cap="none">
                  <a:solidFill>
                    <a:srgbClr val="333F50"/>
                  </a:solidFill>
                  <a:latin typeface="Microsoft JhengHei"/>
                  <a:ea typeface="Microsoft JhengHei"/>
                  <a:cs typeface="Microsoft JhengHei"/>
                  <a:sym typeface="Microsoft JhengHei"/>
                </a:rPr>
                <a:t>經理人月刊 第 187 期</a:t>
              </a:r>
              <a:endParaRPr sz="1000" b="1" i="0" u="none" strike="noStrike" cap="none">
                <a:solidFill>
                  <a:srgbClr val="333F50"/>
                </a:solidFill>
                <a:latin typeface="Microsoft JhengHei"/>
                <a:ea typeface="Microsoft JhengHei"/>
                <a:cs typeface="Microsoft JhengHei"/>
                <a:sym typeface="Microsoft JhengHei"/>
              </a:endParaRPr>
            </a:p>
          </p:txBody>
        </p:sp>
      </p:grpSp>
      <p:graphicFrame>
        <p:nvGraphicFramePr>
          <p:cNvPr id="268" name="Google Shape;268;p6"/>
          <p:cNvGraphicFramePr/>
          <p:nvPr/>
        </p:nvGraphicFramePr>
        <p:xfrm>
          <a:off x="471317" y="1409859"/>
          <a:ext cx="5954875" cy="4038210"/>
        </p:xfrm>
        <a:graphic>
          <a:graphicData uri="http://schemas.openxmlformats.org/drawingml/2006/table">
            <a:tbl>
              <a:tblPr>
                <a:noFill/>
                <a:tableStyleId>{96B1FEBE-8A40-4B0B-A055-EEEE64A0B891}</a:tableStyleId>
              </a:tblPr>
              <a:tblGrid>
                <a:gridCol w="1765000">
                  <a:extLst>
                    <a:ext uri="{9D8B030D-6E8A-4147-A177-3AD203B41FA5}">
                      <a16:colId xmlns:a16="http://schemas.microsoft.com/office/drawing/2014/main" val="20000"/>
                    </a:ext>
                  </a:extLst>
                </a:gridCol>
                <a:gridCol w="1396625">
                  <a:extLst>
                    <a:ext uri="{9D8B030D-6E8A-4147-A177-3AD203B41FA5}">
                      <a16:colId xmlns:a16="http://schemas.microsoft.com/office/drawing/2014/main" val="20001"/>
                    </a:ext>
                  </a:extLst>
                </a:gridCol>
                <a:gridCol w="1396625">
                  <a:extLst>
                    <a:ext uri="{9D8B030D-6E8A-4147-A177-3AD203B41FA5}">
                      <a16:colId xmlns:a16="http://schemas.microsoft.com/office/drawing/2014/main" val="20002"/>
                    </a:ext>
                  </a:extLst>
                </a:gridCol>
                <a:gridCol w="1396625">
                  <a:extLst>
                    <a:ext uri="{9D8B030D-6E8A-4147-A177-3AD203B41FA5}">
                      <a16:colId xmlns:a16="http://schemas.microsoft.com/office/drawing/2014/main" val="20003"/>
                    </a:ext>
                  </a:extLst>
                </a:gridCol>
              </a:tblGrid>
              <a:tr h="43135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顧客類別</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Recency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Frequency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Monetary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0"/>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重要價值顧客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1"/>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重要挽留顧客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2"/>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重要保持顧客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3"/>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重要發展顧客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4"/>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一般價值顧客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5"/>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一般挽留顧客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6"/>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一般發展顧客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7"/>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一般保持顧客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8"/>
                  </a:ext>
                </a:extLst>
              </a:tr>
            </a:tbl>
          </a:graphicData>
        </a:graphic>
      </p:graphicFrame>
      <p:sp>
        <p:nvSpPr>
          <p:cNvPr id="269" name="Google Shape;269;p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grpSp>
        <p:nvGrpSpPr>
          <p:cNvPr id="270" name="Google Shape;270;p6"/>
          <p:cNvGrpSpPr/>
          <p:nvPr/>
        </p:nvGrpSpPr>
        <p:grpSpPr>
          <a:xfrm>
            <a:off x="6315613" y="261142"/>
            <a:ext cx="3552287" cy="683557"/>
            <a:chOff x="6315613" y="261142"/>
            <a:chExt cx="3552287" cy="683557"/>
          </a:xfrm>
        </p:grpSpPr>
        <p:sp>
          <p:nvSpPr>
            <p:cNvPr id="271" name="Google Shape;271;p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2" name="Google Shape;272;p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3" name="Google Shape;273;p6"/>
            <p:cNvSpPr/>
            <p:nvPr/>
          </p:nvSpPr>
          <p:spPr>
            <a:xfrm>
              <a:off x="6624042" y="471562"/>
              <a:ext cx="237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 name="Google Shape;274;p6"/>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 name="Google Shape;275;p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6" name="Google Shape;276;p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7" name="Google Shape;277;p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8" name="Google Shape;278;p6"/>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79" name="Google Shape;279;p6"/>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80" name="Google Shape;280;p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1" name="Google Shape;281;p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2" name="Google Shape;282;p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 name="Google Shape;283;p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 name="Google Shape;284;p6"/>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5" name="Google Shape;285;p6"/>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86" name="Google Shape;286;p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7"/>
          <p:cNvPicPr preferRelativeResize="0"/>
          <p:nvPr/>
        </p:nvPicPr>
        <p:blipFill rotWithShape="1">
          <a:blip r:embed="rId3">
            <a:alphaModFix/>
          </a:blip>
          <a:srcRect/>
          <a:stretch/>
        </p:blipFill>
        <p:spPr>
          <a:xfrm>
            <a:off x="1027196" y="2306401"/>
            <a:ext cx="4807967" cy="2162044"/>
          </a:xfrm>
          <a:prstGeom prst="rect">
            <a:avLst/>
          </a:prstGeom>
          <a:noFill/>
          <a:ln>
            <a:noFill/>
          </a:ln>
        </p:spPr>
      </p:pic>
      <p:pic>
        <p:nvPicPr>
          <p:cNvPr id="293" name="Google Shape;293;p7"/>
          <p:cNvPicPr preferRelativeResize="0"/>
          <p:nvPr/>
        </p:nvPicPr>
        <p:blipFill rotWithShape="1">
          <a:blip r:embed="rId4">
            <a:alphaModFix/>
          </a:blip>
          <a:srcRect r="13621"/>
          <a:stretch/>
        </p:blipFill>
        <p:spPr>
          <a:xfrm>
            <a:off x="3300976" y="739814"/>
            <a:ext cx="3000550" cy="1570296"/>
          </a:xfrm>
          <a:prstGeom prst="rect">
            <a:avLst/>
          </a:prstGeom>
          <a:noFill/>
          <a:ln>
            <a:noFill/>
          </a:ln>
        </p:spPr>
      </p:pic>
      <p:pic>
        <p:nvPicPr>
          <p:cNvPr id="294" name="Google Shape;294;p7"/>
          <p:cNvPicPr preferRelativeResize="0"/>
          <p:nvPr/>
        </p:nvPicPr>
        <p:blipFill rotWithShape="1">
          <a:blip r:embed="rId5">
            <a:alphaModFix/>
          </a:blip>
          <a:srcRect/>
          <a:stretch/>
        </p:blipFill>
        <p:spPr>
          <a:xfrm>
            <a:off x="5834742" y="2310110"/>
            <a:ext cx="4807546" cy="2161651"/>
          </a:xfrm>
          <a:prstGeom prst="rect">
            <a:avLst/>
          </a:prstGeom>
          <a:noFill/>
          <a:ln>
            <a:noFill/>
          </a:ln>
        </p:spPr>
      </p:pic>
      <p:pic>
        <p:nvPicPr>
          <p:cNvPr id="295" name="Google Shape;295;p7"/>
          <p:cNvPicPr preferRelativeResize="0"/>
          <p:nvPr/>
        </p:nvPicPr>
        <p:blipFill rotWithShape="1">
          <a:blip r:embed="rId6">
            <a:alphaModFix/>
          </a:blip>
          <a:srcRect/>
          <a:stretch/>
        </p:blipFill>
        <p:spPr>
          <a:xfrm>
            <a:off x="1027198" y="4446076"/>
            <a:ext cx="4807548" cy="2161651"/>
          </a:xfrm>
          <a:prstGeom prst="rect">
            <a:avLst/>
          </a:prstGeom>
          <a:noFill/>
          <a:ln>
            <a:noFill/>
          </a:ln>
        </p:spPr>
      </p:pic>
      <p:pic>
        <p:nvPicPr>
          <p:cNvPr id="296" name="Google Shape;296;p7"/>
          <p:cNvPicPr preferRelativeResize="0"/>
          <p:nvPr/>
        </p:nvPicPr>
        <p:blipFill rotWithShape="1">
          <a:blip r:embed="rId7">
            <a:alphaModFix/>
          </a:blip>
          <a:srcRect/>
          <a:stretch/>
        </p:blipFill>
        <p:spPr>
          <a:xfrm>
            <a:off x="5834742" y="4446076"/>
            <a:ext cx="4807544" cy="2161651"/>
          </a:xfrm>
          <a:prstGeom prst="rect">
            <a:avLst/>
          </a:prstGeom>
          <a:noFill/>
          <a:ln>
            <a:noFill/>
          </a:ln>
        </p:spPr>
      </p:pic>
      <p:sp>
        <p:nvSpPr>
          <p:cNvPr id="297" name="Google Shape;297;p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grpSp>
        <p:nvGrpSpPr>
          <p:cNvPr id="298" name="Google Shape;298;p7"/>
          <p:cNvGrpSpPr/>
          <p:nvPr/>
        </p:nvGrpSpPr>
        <p:grpSpPr>
          <a:xfrm>
            <a:off x="6315613" y="261142"/>
            <a:ext cx="3552287" cy="683557"/>
            <a:chOff x="6315613" y="261142"/>
            <a:chExt cx="3552287" cy="683557"/>
          </a:xfrm>
        </p:grpSpPr>
        <p:sp>
          <p:nvSpPr>
            <p:cNvPr id="299" name="Google Shape;299;p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0" name="Google Shape;300;p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1" name="Google Shape;301;p7"/>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2" name="Google Shape;302;p7"/>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3" name="Google Shape;303;p7"/>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4" name="Google Shape;304;p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5" name="Google Shape;305;p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6" name="Google Shape;306;p7"/>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307" name="Google Shape;307;p7"/>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308" name="Google Shape;308;p7"/>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 name="Google Shape;309;p7"/>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 name="Google Shape;310;p7"/>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1" name="Google Shape;311;p7"/>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2" name="Google Shape;312;p7"/>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3" name="Google Shape;313;p7"/>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314" name="Google Shape;314;p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a:t>
            </a:fld>
            <a:endParaRPr/>
          </a:p>
        </p:txBody>
      </p:sp>
      <p:sp>
        <p:nvSpPr>
          <p:cNvPr id="25" name="Google Shape;185;p3">
            <a:extLst>
              <a:ext uri="{FF2B5EF4-FFF2-40B4-BE49-F238E27FC236}">
                <a16:creationId xmlns:a16="http://schemas.microsoft.com/office/drawing/2014/main" id="{801C85C5-55DF-4632-B4A2-AE6BEBCCFE1C}"/>
              </a:ext>
            </a:extLst>
          </p:cNvPr>
          <p:cNvSpPr/>
          <p:nvPr/>
        </p:nvSpPr>
        <p:spPr>
          <a:xfrm>
            <a:off x="878541" y="2169459"/>
            <a:ext cx="5091953" cy="2378432"/>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 name="Google Shape;185;p3">
            <a:extLst>
              <a:ext uri="{FF2B5EF4-FFF2-40B4-BE49-F238E27FC236}">
                <a16:creationId xmlns:a16="http://schemas.microsoft.com/office/drawing/2014/main" id="{AD2D69F6-DDCB-4C03-8205-94B79EDED496}"/>
              </a:ext>
            </a:extLst>
          </p:cNvPr>
          <p:cNvSpPr/>
          <p:nvPr/>
        </p:nvSpPr>
        <p:spPr>
          <a:xfrm>
            <a:off x="5808505" y="2169459"/>
            <a:ext cx="5091953" cy="2515374"/>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 name="Google Shape;185;p3">
            <a:extLst>
              <a:ext uri="{FF2B5EF4-FFF2-40B4-BE49-F238E27FC236}">
                <a16:creationId xmlns:a16="http://schemas.microsoft.com/office/drawing/2014/main" id="{625CD9D2-C96A-425D-A2D6-295AFCEB25E6}"/>
              </a:ext>
            </a:extLst>
          </p:cNvPr>
          <p:cNvSpPr/>
          <p:nvPr/>
        </p:nvSpPr>
        <p:spPr>
          <a:xfrm>
            <a:off x="884995" y="4320122"/>
            <a:ext cx="5091953" cy="2378432"/>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 name="Google Shape;185;p3">
            <a:extLst>
              <a:ext uri="{FF2B5EF4-FFF2-40B4-BE49-F238E27FC236}">
                <a16:creationId xmlns:a16="http://schemas.microsoft.com/office/drawing/2014/main" id="{22D74498-560D-4295-A57A-025B276F2AA1}"/>
              </a:ext>
            </a:extLst>
          </p:cNvPr>
          <p:cNvSpPr/>
          <p:nvPr/>
        </p:nvSpPr>
        <p:spPr>
          <a:xfrm>
            <a:off x="5728933" y="4278811"/>
            <a:ext cx="5091953" cy="2378432"/>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8" grpId="0" animBg="1"/>
      <p:bldP spid="28" grpId="1" animBg="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8"/>
          <p:cNvSpPr/>
          <p:nvPr/>
        </p:nvSpPr>
        <p:spPr>
          <a:xfrm>
            <a:off x="2088028" y="4500551"/>
            <a:ext cx="1164686" cy="1198585"/>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321" name="Google Shape;321;p8"/>
          <p:cNvSpPr/>
          <p:nvPr/>
        </p:nvSpPr>
        <p:spPr>
          <a:xfrm>
            <a:off x="2088028" y="3043931"/>
            <a:ext cx="1164686" cy="1198585"/>
          </a:xfrm>
          <a:prstGeom prst="roundRect">
            <a:avLst>
              <a:gd name="adj" fmla="val 16667"/>
            </a:avLst>
          </a:prstGeom>
          <a:solidFill>
            <a:srgbClr val="F9D6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322" name="Google Shape;322;p8"/>
          <p:cNvSpPr/>
          <p:nvPr/>
        </p:nvSpPr>
        <p:spPr>
          <a:xfrm>
            <a:off x="2088028" y="1686194"/>
            <a:ext cx="1164686" cy="1198585"/>
          </a:xfrm>
          <a:prstGeom prst="roundRect">
            <a:avLst>
              <a:gd name="adj" fmla="val 16667"/>
            </a:avLst>
          </a:prstGeom>
          <a:solidFill>
            <a:srgbClr val="63D0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323" name="Google Shape;323;p8"/>
          <p:cNvSpPr/>
          <p:nvPr/>
        </p:nvSpPr>
        <p:spPr>
          <a:xfrm>
            <a:off x="3785949" y="3244742"/>
            <a:ext cx="725400" cy="741300"/>
          </a:xfrm>
          <a:prstGeom prst="mathPlus">
            <a:avLst>
              <a:gd name="adj1" fmla="val 2352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4" name="Google Shape;324;p8"/>
          <p:cNvPicPr preferRelativeResize="0"/>
          <p:nvPr/>
        </p:nvPicPr>
        <p:blipFill rotWithShape="1">
          <a:blip r:embed="rId3">
            <a:alphaModFix/>
          </a:blip>
          <a:srcRect/>
          <a:stretch/>
        </p:blipFill>
        <p:spPr>
          <a:xfrm>
            <a:off x="5268987" y="3871942"/>
            <a:ext cx="1620048" cy="1620042"/>
          </a:xfrm>
          <a:prstGeom prst="rect">
            <a:avLst/>
          </a:prstGeom>
          <a:noFill/>
          <a:ln>
            <a:noFill/>
          </a:ln>
        </p:spPr>
      </p:pic>
      <p:sp>
        <p:nvSpPr>
          <p:cNvPr id="325" name="Google Shape;325;p8"/>
          <p:cNvSpPr/>
          <p:nvPr/>
        </p:nvSpPr>
        <p:spPr>
          <a:xfrm>
            <a:off x="7398936" y="3258038"/>
            <a:ext cx="770400" cy="4416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6" name="Google Shape;326;p8"/>
          <p:cNvPicPr preferRelativeResize="0"/>
          <p:nvPr/>
        </p:nvPicPr>
        <p:blipFill rotWithShape="1">
          <a:blip r:embed="rId4">
            <a:alphaModFix/>
          </a:blip>
          <a:srcRect/>
          <a:stretch/>
        </p:blipFill>
        <p:spPr>
          <a:xfrm>
            <a:off x="8490633" y="2715613"/>
            <a:ext cx="1829616" cy="1911752"/>
          </a:xfrm>
          <a:prstGeom prst="rect">
            <a:avLst/>
          </a:prstGeom>
          <a:noFill/>
          <a:ln>
            <a:noFill/>
          </a:ln>
        </p:spPr>
      </p:pic>
      <p:sp>
        <p:nvSpPr>
          <p:cNvPr id="327" name="Google Shape;327;p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a:t>
            </a:r>
            <a:endParaRPr/>
          </a:p>
        </p:txBody>
      </p:sp>
      <p:sp>
        <p:nvSpPr>
          <p:cNvPr id="328" name="Google Shape;328;p8"/>
          <p:cNvSpPr txBox="1"/>
          <p:nvPr/>
        </p:nvSpPr>
        <p:spPr>
          <a:xfrm>
            <a:off x="1964844" y="2162913"/>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Recency</a:t>
            </a:r>
            <a:endParaRPr sz="1600" b="1">
              <a:solidFill>
                <a:srgbClr val="333F50"/>
              </a:solidFill>
              <a:latin typeface="Helvetica Neue"/>
              <a:ea typeface="Helvetica Neue"/>
              <a:cs typeface="Helvetica Neue"/>
              <a:sym typeface="Helvetica Neue"/>
            </a:endParaRPr>
          </a:p>
        </p:txBody>
      </p:sp>
      <p:sp>
        <p:nvSpPr>
          <p:cNvPr id="329" name="Google Shape;329;p8"/>
          <p:cNvSpPr txBox="1"/>
          <p:nvPr/>
        </p:nvSpPr>
        <p:spPr>
          <a:xfrm>
            <a:off x="1967911" y="2499713"/>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近期消費日</a:t>
            </a:r>
            <a:endParaRPr/>
          </a:p>
        </p:txBody>
      </p:sp>
      <p:pic>
        <p:nvPicPr>
          <p:cNvPr id="330" name="Google Shape;330;p8"/>
          <p:cNvPicPr preferRelativeResize="0"/>
          <p:nvPr/>
        </p:nvPicPr>
        <p:blipFill rotWithShape="1">
          <a:blip r:embed="rId5">
            <a:alphaModFix/>
          </a:blip>
          <a:srcRect/>
          <a:stretch/>
        </p:blipFill>
        <p:spPr>
          <a:xfrm>
            <a:off x="2334370" y="1496275"/>
            <a:ext cx="672002" cy="672002"/>
          </a:xfrm>
          <a:prstGeom prst="rect">
            <a:avLst/>
          </a:prstGeom>
          <a:noFill/>
          <a:ln>
            <a:noFill/>
          </a:ln>
        </p:spPr>
      </p:pic>
      <p:sp>
        <p:nvSpPr>
          <p:cNvPr id="331" name="Google Shape;331;p8"/>
          <p:cNvSpPr txBox="1"/>
          <p:nvPr/>
        </p:nvSpPr>
        <p:spPr>
          <a:xfrm>
            <a:off x="1939444" y="3535142"/>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Frequency</a:t>
            </a:r>
            <a:endParaRPr/>
          </a:p>
        </p:txBody>
      </p:sp>
      <p:sp>
        <p:nvSpPr>
          <p:cNvPr id="332" name="Google Shape;332;p8"/>
          <p:cNvSpPr txBox="1"/>
          <p:nvPr/>
        </p:nvSpPr>
        <p:spPr>
          <a:xfrm>
            <a:off x="1967911" y="3871942"/>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消費頻率</a:t>
            </a:r>
            <a:endParaRPr/>
          </a:p>
        </p:txBody>
      </p:sp>
      <p:sp>
        <p:nvSpPr>
          <p:cNvPr id="333" name="Google Shape;333;p8"/>
          <p:cNvSpPr txBox="1"/>
          <p:nvPr/>
        </p:nvSpPr>
        <p:spPr>
          <a:xfrm>
            <a:off x="1939444" y="4974845"/>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Monetary</a:t>
            </a:r>
            <a:endParaRPr/>
          </a:p>
        </p:txBody>
      </p:sp>
      <p:sp>
        <p:nvSpPr>
          <p:cNvPr id="334" name="Google Shape;334;p8"/>
          <p:cNvSpPr txBox="1"/>
          <p:nvPr/>
        </p:nvSpPr>
        <p:spPr>
          <a:xfrm>
            <a:off x="1967911" y="5286245"/>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消費金額</a:t>
            </a:r>
            <a:endParaRPr/>
          </a:p>
        </p:txBody>
      </p:sp>
      <p:pic>
        <p:nvPicPr>
          <p:cNvPr id="335" name="Google Shape;335;p8"/>
          <p:cNvPicPr preferRelativeResize="0"/>
          <p:nvPr/>
        </p:nvPicPr>
        <p:blipFill rotWithShape="1">
          <a:blip r:embed="rId6">
            <a:alphaModFix/>
          </a:blip>
          <a:srcRect/>
          <a:stretch/>
        </p:blipFill>
        <p:spPr>
          <a:xfrm>
            <a:off x="2401272" y="4420734"/>
            <a:ext cx="605100" cy="605100"/>
          </a:xfrm>
          <a:prstGeom prst="rect">
            <a:avLst/>
          </a:prstGeom>
          <a:noFill/>
          <a:ln>
            <a:noFill/>
          </a:ln>
        </p:spPr>
      </p:pic>
      <p:pic>
        <p:nvPicPr>
          <p:cNvPr id="336" name="Google Shape;336;p8"/>
          <p:cNvPicPr preferRelativeResize="0"/>
          <p:nvPr/>
        </p:nvPicPr>
        <p:blipFill rotWithShape="1">
          <a:blip r:embed="rId7">
            <a:alphaModFix/>
          </a:blip>
          <a:srcRect/>
          <a:stretch/>
        </p:blipFill>
        <p:spPr>
          <a:xfrm>
            <a:off x="2281817" y="2911213"/>
            <a:ext cx="678164" cy="678164"/>
          </a:xfrm>
          <a:prstGeom prst="rect">
            <a:avLst/>
          </a:prstGeom>
          <a:noFill/>
          <a:ln>
            <a:noFill/>
          </a:ln>
        </p:spPr>
      </p:pic>
      <p:pic>
        <p:nvPicPr>
          <p:cNvPr id="337" name="Google Shape;337;p8"/>
          <p:cNvPicPr preferRelativeResize="0"/>
          <p:nvPr/>
        </p:nvPicPr>
        <p:blipFill rotWithShape="1">
          <a:blip r:embed="rId8">
            <a:alphaModFix/>
          </a:blip>
          <a:srcRect/>
          <a:stretch/>
        </p:blipFill>
        <p:spPr>
          <a:xfrm>
            <a:off x="5112648" y="1373130"/>
            <a:ext cx="1932725" cy="1932725"/>
          </a:xfrm>
          <a:prstGeom prst="rect">
            <a:avLst/>
          </a:prstGeom>
          <a:noFill/>
          <a:ln>
            <a:noFill/>
          </a:ln>
        </p:spPr>
      </p:pic>
      <p:sp>
        <p:nvSpPr>
          <p:cNvPr id="338" name="Google Shape;338;p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a:t>
            </a:fld>
            <a:endParaRPr/>
          </a:p>
        </p:txBody>
      </p:sp>
      <p:grpSp>
        <p:nvGrpSpPr>
          <p:cNvPr id="339" name="Google Shape;339;p8"/>
          <p:cNvGrpSpPr/>
          <p:nvPr/>
        </p:nvGrpSpPr>
        <p:grpSpPr>
          <a:xfrm>
            <a:off x="6315613" y="261142"/>
            <a:ext cx="3552287" cy="683557"/>
            <a:chOff x="6315613" y="261142"/>
            <a:chExt cx="3552287" cy="683557"/>
          </a:xfrm>
        </p:grpSpPr>
        <p:sp>
          <p:nvSpPr>
            <p:cNvPr id="340" name="Google Shape;340;p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1" name="Google Shape;341;p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2" name="Google Shape;342;p8"/>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3" name="Google Shape;343;p8"/>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4" name="Google Shape;344;p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5" name="Google Shape;345;p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6" name="Google Shape;346;p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7" name="Google Shape;347;p8"/>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348" name="Google Shape;348;p8"/>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349" name="Google Shape;349;p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0" name="Google Shape;350;p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1" name="Google Shape;351;p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2" name="Google Shape;352;p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3" name="Google Shape;353;p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4" name="Google Shape;354;p8"/>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9"/>
          <p:cNvPicPr preferRelativeResize="0"/>
          <p:nvPr/>
        </p:nvPicPr>
        <p:blipFill rotWithShape="1">
          <a:blip r:embed="rId3">
            <a:alphaModFix/>
          </a:blip>
          <a:srcRect/>
          <a:stretch/>
        </p:blipFill>
        <p:spPr>
          <a:xfrm>
            <a:off x="7234056" y="3928900"/>
            <a:ext cx="3836067" cy="2179800"/>
          </a:xfrm>
          <a:prstGeom prst="rect">
            <a:avLst/>
          </a:prstGeom>
          <a:noFill/>
          <a:ln>
            <a:noFill/>
          </a:ln>
        </p:spPr>
      </p:pic>
      <p:pic>
        <p:nvPicPr>
          <p:cNvPr id="361" name="Google Shape;361;p9"/>
          <p:cNvPicPr preferRelativeResize="0"/>
          <p:nvPr/>
        </p:nvPicPr>
        <p:blipFill rotWithShape="1">
          <a:blip r:embed="rId4">
            <a:alphaModFix/>
          </a:blip>
          <a:srcRect/>
          <a:stretch/>
        </p:blipFill>
        <p:spPr>
          <a:xfrm>
            <a:off x="1026785" y="4672144"/>
            <a:ext cx="2992291" cy="1436555"/>
          </a:xfrm>
          <a:prstGeom prst="rect">
            <a:avLst/>
          </a:prstGeom>
          <a:noFill/>
          <a:ln>
            <a:noFill/>
          </a:ln>
        </p:spPr>
      </p:pic>
      <p:pic>
        <p:nvPicPr>
          <p:cNvPr id="362" name="Google Shape;362;p9"/>
          <p:cNvPicPr preferRelativeResize="0"/>
          <p:nvPr/>
        </p:nvPicPr>
        <p:blipFill rotWithShape="1">
          <a:blip r:embed="rId5">
            <a:alphaModFix/>
          </a:blip>
          <a:srcRect/>
          <a:stretch/>
        </p:blipFill>
        <p:spPr>
          <a:xfrm>
            <a:off x="4040520" y="4672145"/>
            <a:ext cx="2992291" cy="1436554"/>
          </a:xfrm>
          <a:prstGeom prst="rect">
            <a:avLst/>
          </a:prstGeom>
          <a:noFill/>
          <a:ln>
            <a:noFill/>
          </a:ln>
        </p:spPr>
      </p:pic>
      <p:pic>
        <p:nvPicPr>
          <p:cNvPr id="363" name="Google Shape;363;p9"/>
          <p:cNvPicPr preferRelativeResize="0"/>
          <p:nvPr/>
        </p:nvPicPr>
        <p:blipFill rotWithShape="1">
          <a:blip r:embed="rId6">
            <a:alphaModFix/>
          </a:blip>
          <a:srcRect/>
          <a:stretch/>
        </p:blipFill>
        <p:spPr>
          <a:xfrm>
            <a:off x="1026785" y="1445057"/>
            <a:ext cx="2988000" cy="1594800"/>
          </a:xfrm>
          <a:prstGeom prst="rect">
            <a:avLst/>
          </a:prstGeom>
          <a:noFill/>
          <a:ln>
            <a:noFill/>
          </a:ln>
        </p:spPr>
      </p:pic>
      <p:pic>
        <p:nvPicPr>
          <p:cNvPr id="364" name="Google Shape;364;p9"/>
          <p:cNvPicPr preferRelativeResize="0"/>
          <p:nvPr/>
        </p:nvPicPr>
        <p:blipFill rotWithShape="1">
          <a:blip r:embed="rId7">
            <a:alphaModFix/>
          </a:blip>
          <a:srcRect/>
          <a:stretch/>
        </p:blipFill>
        <p:spPr>
          <a:xfrm>
            <a:off x="7234056" y="1803762"/>
            <a:ext cx="3836067" cy="1968138"/>
          </a:xfrm>
          <a:prstGeom prst="rect">
            <a:avLst/>
          </a:prstGeom>
          <a:noFill/>
          <a:ln>
            <a:noFill/>
          </a:ln>
        </p:spPr>
      </p:pic>
      <p:pic>
        <p:nvPicPr>
          <p:cNvPr id="365" name="Google Shape;365;p9"/>
          <p:cNvPicPr preferRelativeResize="0"/>
          <p:nvPr/>
        </p:nvPicPr>
        <p:blipFill rotWithShape="1">
          <a:blip r:embed="rId8">
            <a:alphaModFix/>
          </a:blip>
          <a:srcRect/>
          <a:stretch/>
        </p:blipFill>
        <p:spPr>
          <a:xfrm>
            <a:off x="4037646" y="1445057"/>
            <a:ext cx="2988000" cy="1594800"/>
          </a:xfrm>
          <a:prstGeom prst="rect">
            <a:avLst/>
          </a:prstGeom>
          <a:noFill/>
          <a:ln>
            <a:noFill/>
          </a:ln>
        </p:spPr>
      </p:pic>
      <p:pic>
        <p:nvPicPr>
          <p:cNvPr id="366" name="Google Shape;366;p9"/>
          <p:cNvPicPr preferRelativeResize="0"/>
          <p:nvPr/>
        </p:nvPicPr>
        <p:blipFill rotWithShape="1">
          <a:blip r:embed="rId9">
            <a:alphaModFix/>
          </a:blip>
          <a:srcRect/>
          <a:stretch/>
        </p:blipFill>
        <p:spPr>
          <a:xfrm>
            <a:off x="1026785" y="3055097"/>
            <a:ext cx="2987999" cy="1594800"/>
          </a:xfrm>
          <a:prstGeom prst="rect">
            <a:avLst/>
          </a:prstGeom>
          <a:noFill/>
          <a:ln>
            <a:noFill/>
          </a:ln>
        </p:spPr>
      </p:pic>
      <p:pic>
        <p:nvPicPr>
          <p:cNvPr id="367" name="Google Shape;367;p9"/>
          <p:cNvPicPr preferRelativeResize="0"/>
          <p:nvPr/>
        </p:nvPicPr>
        <p:blipFill rotWithShape="1">
          <a:blip r:embed="rId10">
            <a:alphaModFix/>
          </a:blip>
          <a:srcRect/>
          <a:stretch/>
        </p:blipFill>
        <p:spPr>
          <a:xfrm>
            <a:off x="4037646" y="3055085"/>
            <a:ext cx="2988000" cy="1594800"/>
          </a:xfrm>
          <a:prstGeom prst="rect">
            <a:avLst/>
          </a:prstGeom>
          <a:noFill/>
          <a:ln>
            <a:noFill/>
          </a:ln>
        </p:spPr>
      </p:pic>
      <p:sp>
        <p:nvSpPr>
          <p:cNvPr id="368" name="Google Shape;368;p9"/>
          <p:cNvSpPr txBox="1"/>
          <p:nvPr/>
        </p:nvSpPr>
        <p:spPr>
          <a:xfrm>
            <a:off x="7234043" y="5764778"/>
            <a:ext cx="645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第0群</a:t>
            </a:r>
            <a:endParaRPr sz="900" b="1" i="0" u="none" strike="noStrike" cap="none">
              <a:solidFill>
                <a:schemeClr val="lt1"/>
              </a:solidFill>
              <a:latin typeface="Helvetica Neue"/>
              <a:ea typeface="Helvetica Neue"/>
              <a:cs typeface="Helvetica Neue"/>
              <a:sym typeface="Helvetica Neue"/>
            </a:endParaRPr>
          </a:p>
        </p:txBody>
      </p:sp>
      <p:sp>
        <p:nvSpPr>
          <p:cNvPr id="369" name="Google Shape;369;p9"/>
          <p:cNvSpPr txBox="1"/>
          <p:nvPr/>
        </p:nvSpPr>
        <p:spPr>
          <a:xfrm>
            <a:off x="1101411" y="5849270"/>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第1群</a:t>
            </a:r>
            <a:endParaRPr sz="1100" b="1" i="0" u="none" strike="noStrike" cap="none">
              <a:solidFill>
                <a:schemeClr val="lt1"/>
              </a:solidFill>
              <a:latin typeface="Helvetica Neue"/>
              <a:ea typeface="Helvetica Neue"/>
              <a:cs typeface="Helvetica Neue"/>
              <a:sym typeface="Helvetica Neue"/>
            </a:endParaRPr>
          </a:p>
        </p:txBody>
      </p:sp>
      <p:sp>
        <p:nvSpPr>
          <p:cNvPr id="370" name="Google Shape;370;p9"/>
          <p:cNvSpPr txBox="1"/>
          <p:nvPr/>
        </p:nvSpPr>
        <p:spPr>
          <a:xfrm>
            <a:off x="4196511" y="5861265"/>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第2群</a:t>
            </a:r>
            <a:endParaRPr sz="900" b="1" i="0" u="none" strike="noStrike" cap="none">
              <a:solidFill>
                <a:schemeClr val="lt1"/>
              </a:solidFill>
              <a:latin typeface="Helvetica Neue"/>
              <a:ea typeface="Helvetica Neue"/>
              <a:cs typeface="Helvetica Neue"/>
              <a:sym typeface="Helvetica Neue"/>
            </a:endParaRPr>
          </a:p>
        </p:txBody>
      </p:sp>
      <p:sp>
        <p:nvSpPr>
          <p:cNvPr id="371" name="Google Shape;371;p9"/>
          <p:cNvSpPr/>
          <p:nvPr/>
        </p:nvSpPr>
        <p:spPr>
          <a:xfrm>
            <a:off x="1214819" y="111526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372" name="Google Shape;372;p9"/>
          <p:cNvSpPr txBox="1"/>
          <p:nvPr/>
        </p:nvSpPr>
        <p:spPr>
          <a:xfrm>
            <a:off x="93809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R</a:t>
            </a:r>
            <a:endParaRPr sz="1400" b="1" i="0" u="none" strike="noStrike" cap="none">
              <a:solidFill>
                <a:srgbClr val="333F50"/>
              </a:solidFill>
              <a:latin typeface="Helvetica Neue"/>
              <a:ea typeface="Helvetica Neue"/>
              <a:cs typeface="Helvetica Neue"/>
              <a:sym typeface="Helvetica Neue"/>
            </a:endParaRPr>
          </a:p>
        </p:txBody>
      </p:sp>
      <p:sp>
        <p:nvSpPr>
          <p:cNvPr id="373" name="Google Shape;373;p9"/>
          <p:cNvSpPr/>
          <p:nvPr/>
        </p:nvSpPr>
        <p:spPr>
          <a:xfrm>
            <a:off x="1714128" y="1115264"/>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374" name="Google Shape;374;p9"/>
          <p:cNvSpPr txBox="1"/>
          <p:nvPr/>
        </p:nvSpPr>
        <p:spPr>
          <a:xfrm>
            <a:off x="145144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F</a:t>
            </a:r>
            <a:endParaRPr sz="1400" b="1" i="0" u="none" strike="noStrike" cap="none">
              <a:solidFill>
                <a:srgbClr val="333F50"/>
              </a:solidFill>
              <a:latin typeface="Helvetica Neue"/>
              <a:ea typeface="Helvetica Neue"/>
              <a:cs typeface="Helvetica Neue"/>
              <a:sym typeface="Helvetica Neue"/>
            </a:endParaRPr>
          </a:p>
        </p:txBody>
      </p:sp>
      <p:sp>
        <p:nvSpPr>
          <p:cNvPr id="375" name="Google Shape;375;p9"/>
          <p:cNvSpPr/>
          <p:nvPr/>
        </p:nvSpPr>
        <p:spPr>
          <a:xfrm>
            <a:off x="2246849" y="1123283"/>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376" name="Google Shape;376;p9"/>
          <p:cNvSpPr txBox="1"/>
          <p:nvPr/>
        </p:nvSpPr>
        <p:spPr>
          <a:xfrm>
            <a:off x="1948736"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M</a:t>
            </a:r>
            <a:endParaRPr sz="1400" b="1" i="0" u="none" strike="noStrike" cap="none">
              <a:solidFill>
                <a:srgbClr val="333F50"/>
              </a:solidFill>
              <a:latin typeface="Helvetica Neue"/>
              <a:ea typeface="Helvetica Neue"/>
              <a:cs typeface="Helvetica Neue"/>
              <a:sym typeface="Helvetica Neue"/>
            </a:endParaRPr>
          </a:p>
        </p:txBody>
      </p:sp>
      <p:sp>
        <p:nvSpPr>
          <p:cNvPr id="377" name="Google Shape;377;p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 - 重要價值客戶</a:t>
            </a:r>
            <a:endParaRPr/>
          </a:p>
        </p:txBody>
      </p:sp>
      <p:grpSp>
        <p:nvGrpSpPr>
          <p:cNvPr id="378" name="Google Shape;378;p9"/>
          <p:cNvGrpSpPr/>
          <p:nvPr/>
        </p:nvGrpSpPr>
        <p:grpSpPr>
          <a:xfrm>
            <a:off x="6315613" y="261142"/>
            <a:ext cx="3552287" cy="683557"/>
            <a:chOff x="6315613" y="261142"/>
            <a:chExt cx="3552287" cy="683557"/>
          </a:xfrm>
        </p:grpSpPr>
        <p:sp>
          <p:nvSpPr>
            <p:cNvPr id="379" name="Google Shape;379;p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0" name="Google Shape;380;p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1" name="Google Shape;381;p9"/>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2" name="Google Shape;382;p9"/>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3" name="Google Shape;383;p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4" name="Google Shape;384;p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5" name="Google Shape;385;p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6" name="Google Shape;386;p9"/>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387" name="Google Shape;387;p9"/>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388" name="Google Shape;388;p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9" name="Google Shape;389;p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90" name="Google Shape;390;p9"/>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91" name="Google Shape;391;p9"/>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92" name="Google Shape;392;p9"/>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93" name="Google Shape;393;p9"/>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394" name="Google Shape;394;p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9</a:t>
            </a:fld>
            <a:endParaRPr/>
          </a:p>
        </p:txBody>
      </p:sp>
      <p:sp>
        <p:nvSpPr>
          <p:cNvPr id="37" name="Google Shape;185;p3">
            <a:extLst>
              <a:ext uri="{FF2B5EF4-FFF2-40B4-BE49-F238E27FC236}">
                <a16:creationId xmlns:a16="http://schemas.microsoft.com/office/drawing/2014/main" id="{65EBC236-F953-4967-A15B-75EAECD227DD}"/>
              </a:ext>
            </a:extLst>
          </p:cNvPr>
          <p:cNvSpPr/>
          <p:nvPr/>
        </p:nvSpPr>
        <p:spPr>
          <a:xfrm>
            <a:off x="4014784" y="2840739"/>
            <a:ext cx="3162740" cy="1887061"/>
          </a:xfrm>
          <a:prstGeom prst="roundRect">
            <a:avLst>
              <a:gd name="adj" fmla="val 16667"/>
            </a:avLst>
          </a:prstGeom>
          <a:noFill/>
          <a:ln w="38100" cap="flat" cmpd="sng">
            <a:solidFill>
              <a:srgbClr val="FF0000"/>
            </a:solidFill>
            <a:prstDash val="lgDashDot"/>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2549</Words>
  <Application>Microsoft Office PowerPoint</Application>
  <PresentationFormat>寬螢幕</PresentationFormat>
  <Paragraphs>375</Paragraphs>
  <Slides>23</Slides>
  <Notes>23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Microsoft JhengHei</vt:lpstr>
      <vt:lpstr>Arial</vt:lpstr>
      <vt:lpstr>Calibri</vt:lpstr>
      <vt:lpstr>Helvetica Neue</vt:lpstr>
      <vt:lpstr>Noto Sans Symbols</vt:lpstr>
      <vt:lpstr>Office 佈景主題</vt:lpstr>
      <vt:lpstr>PowerPoint 簡報</vt:lpstr>
      <vt:lpstr>Kibana + Elasticsearch + Logstash</vt:lpstr>
      <vt:lpstr>Kibana + Elasticsearch + Logstash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Tibame_user</dc:creator>
  <cp:lastModifiedBy>維哲 許</cp:lastModifiedBy>
  <cp:revision>1</cp:revision>
  <dcterms:created xsi:type="dcterms:W3CDTF">2021-09-02T02:30:36Z</dcterms:created>
  <dcterms:modified xsi:type="dcterms:W3CDTF">2021-09-07T05:11:48Z</dcterms:modified>
</cp:coreProperties>
</file>